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60" r:id="rId3"/>
    <p:sldId id="261" r:id="rId4"/>
    <p:sldId id="289" r:id="rId5"/>
    <p:sldId id="262" r:id="rId6"/>
    <p:sldId id="304" r:id="rId7"/>
    <p:sldId id="301" r:id="rId8"/>
    <p:sldId id="297" r:id="rId9"/>
    <p:sldId id="265" r:id="rId10"/>
    <p:sldId id="266" r:id="rId11"/>
    <p:sldId id="267" r:id="rId12"/>
    <p:sldId id="277" r:id="rId13"/>
    <p:sldId id="279" r:id="rId14"/>
    <p:sldId id="280" r:id="rId15"/>
    <p:sldId id="281" r:id="rId16"/>
    <p:sldId id="282" r:id="rId17"/>
    <p:sldId id="283" r:id="rId18"/>
    <p:sldId id="284" r:id="rId19"/>
    <p:sldId id="285" r:id="rId20"/>
    <p:sldId id="288" r:id="rId21"/>
    <p:sldId id="300" r:id="rId22"/>
    <p:sldId id="268" r:id="rId23"/>
    <p:sldId id="298" r:id="rId24"/>
    <p:sldId id="270" r:id="rId25"/>
    <p:sldId id="271" r:id="rId26"/>
    <p:sldId id="273" r:id="rId27"/>
    <p:sldId id="275" r:id="rId28"/>
    <p:sldId id="294" r:id="rId29"/>
    <p:sldId id="295" r:id="rId30"/>
    <p:sldId id="290" r:id="rId31"/>
    <p:sldId id="291" r:id="rId32"/>
    <p:sldId id="303" r:id="rId33"/>
    <p:sldId id="257"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162">
          <p15:clr>
            <a:srgbClr val="A4A3A4"/>
          </p15:clr>
        </p15:guide>
        <p15:guide id="2" pos="2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2458"/>
    <a:srgbClr val="052058"/>
    <a:srgbClr val="11264C"/>
    <a:srgbClr val="64A3F9"/>
    <a:srgbClr val="558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107" autoAdjust="0"/>
  </p:normalViewPr>
  <p:slideViewPr>
    <p:cSldViewPr snapToGrid="0" snapToObjects="1">
      <p:cViewPr varScale="1">
        <p:scale>
          <a:sx n="96" d="100"/>
          <a:sy n="96" d="100"/>
        </p:scale>
        <p:origin x="605" y="-19"/>
      </p:cViewPr>
      <p:guideLst>
        <p:guide orient="horz" pos="4162"/>
        <p:guide pos="2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0BAE595-1408-45AD-A81D-71FF48520EF9}" type="datetimeFigureOut">
              <a:rPr lang="en-US"/>
              <a:pPr>
                <a:defRPr/>
              </a:pPr>
              <a:t>6/15/2022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C47267F-5932-409C-9EBC-6CAE72EB57F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60EA578-31A4-4E05-93A4-6F8D8D373BD6}" type="slidenum">
              <a:rPr lang="en-US" altLang="en-US"/>
              <a:pPr eaLnBrk="1" hangingPunct="1"/>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00DD5AD-FC2F-4C1E-8397-7ACE26017491}" type="slidenum">
              <a:rPr lang="en-US" altLang="en-US">
                <a:latin typeface="Arial" panose="020B0604020202020204" pitchFamily="34" charset="0"/>
              </a:rPr>
              <a:pPr eaLnBrk="1" hangingPunct="1"/>
              <a:t>10</a:t>
            </a:fld>
            <a:endParaRPr lang="en-US" altLang="en-US">
              <a:latin typeface="Arial" panose="020B060402020202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D1741E3-A2C3-48D3-82D4-F44456271215}" type="slidenum">
              <a:rPr lang="en-US" altLang="en-US"/>
              <a:pPr eaLnBrk="1" hangingPunct="1"/>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E541753-3E83-4EEB-9D01-62F50C2C43BF}" type="slidenum">
              <a:rPr lang="en-US" altLang="en-US">
                <a:latin typeface="Arial" panose="020B0604020202020204" pitchFamily="34" charset="0"/>
              </a:rPr>
              <a:pPr eaLnBrk="1" hangingPunct="1"/>
              <a:t>12</a:t>
            </a:fld>
            <a:endParaRPr lang="en-US" altLang="en-US">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8931EC8-35B3-4E60-A042-2EC303EA1311}" type="slidenum">
              <a:rPr lang="en-US" altLang="en-US">
                <a:latin typeface="Arial" panose="020B0604020202020204" pitchFamily="34" charset="0"/>
              </a:rPr>
              <a:pPr eaLnBrk="1" hangingPunct="1"/>
              <a:t>13</a:t>
            </a:fld>
            <a:endParaRPr lang="en-US" altLang="en-US">
              <a:latin typeface="Arial" panose="020B060402020202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7FADC54-B752-46C3-B377-33611552E68E}" type="slidenum">
              <a:rPr lang="en-US" altLang="en-US"/>
              <a:pPr eaLnBrk="1" hangingPunct="1"/>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90248D-8EE3-49C0-BC0E-CC0B1F25941F}" type="slidenum">
              <a:rPr lang="en-US" altLang="en-US">
                <a:latin typeface="Arial" panose="020B0604020202020204" pitchFamily="34" charset="0"/>
              </a:rPr>
              <a:pPr eaLnBrk="1" hangingPunct="1"/>
              <a:t>15</a:t>
            </a:fld>
            <a:endParaRPr lang="en-US" altLang="en-US">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E87E6FD-3408-486F-B625-C2A756F57657}" type="slidenum">
              <a:rPr lang="en-US" altLang="en-US">
                <a:latin typeface="Arial" panose="020B0604020202020204" pitchFamily="34" charset="0"/>
              </a:rPr>
              <a:pPr eaLnBrk="1" hangingPunct="1"/>
              <a:t>16</a:t>
            </a:fld>
            <a:endParaRPr lang="en-US" altLang="en-US">
              <a:latin typeface="Arial" panose="020B060402020202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2BF3C38-089F-4102-95E4-76DC2C61310E}" type="slidenum">
              <a:rPr lang="en-US" altLang="en-US"/>
              <a:pPr eaLnBrk="1" hangingPunct="1"/>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EF0D275-B103-4C2E-B194-0B3003A493C2}" type="slidenum">
              <a:rPr lang="en-US" altLang="en-US"/>
              <a:pPr eaLnBrk="1" hangingPunct="1"/>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83ED89F-A836-4A9F-8585-9D37E5B53A8D}" type="slidenum">
              <a:rPr lang="en-US" altLang="en-US">
                <a:latin typeface="Arial" panose="020B0604020202020204" pitchFamily="34" charset="0"/>
              </a:rPr>
              <a:pPr eaLnBrk="1" hangingPunct="1"/>
              <a:t>19</a:t>
            </a:fld>
            <a:endParaRPr lang="en-US" altLang="en-US">
              <a:latin typeface="Arial" panose="020B0604020202020204"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2C7DAEA-E91F-4D90-BD15-01CAF4D2B2E3}" type="slidenum">
              <a:rPr lang="en-US" altLang="en-US"/>
              <a:pPr eaLnBrk="1" hangingPunct="1"/>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7E5654A-12F9-4F25-AED4-E9591182B482}" type="slidenum">
              <a:rPr lang="en-US" altLang="en-US">
                <a:latin typeface="Arial" panose="020B0604020202020204" pitchFamily="34" charset="0"/>
              </a:rPr>
              <a:pPr eaLnBrk="1" hangingPunct="1"/>
              <a:t>20</a:t>
            </a:fld>
            <a:endParaRPr lang="en-US" altLang="en-US">
              <a:latin typeface="Arial" panose="020B0604020202020204"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8023979-8324-4679-B383-1BDBF6125575}" type="slidenum">
              <a:rPr lang="en-US" altLang="en-US">
                <a:latin typeface="Arial" panose="020B0604020202020204" pitchFamily="34" charset="0"/>
              </a:rPr>
              <a:pPr eaLnBrk="1" hangingPunct="1"/>
              <a:t>22</a:t>
            </a:fld>
            <a:endParaRPr lang="en-US" altLang="en-US">
              <a:latin typeface="Arial" panose="020B0604020202020204" pitchFamily="34"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E6D82F9-70FB-4EEC-9B1F-6DDA661E759F}" type="slidenum">
              <a:rPr lang="en-US" altLang="en-US">
                <a:latin typeface="Arial" panose="020B0604020202020204" pitchFamily="34" charset="0"/>
              </a:rPr>
              <a:pPr eaLnBrk="1" hangingPunct="1"/>
              <a:t>23</a:t>
            </a:fld>
            <a:endParaRPr lang="en-US" altLang="en-US">
              <a:latin typeface="Arial" panose="020B0604020202020204"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241DD0E-1640-456A-823D-56C0CE753564}" type="slidenum">
              <a:rPr lang="en-US" altLang="en-US">
                <a:latin typeface="Arial" panose="020B0604020202020204" pitchFamily="34" charset="0"/>
              </a:rPr>
              <a:pPr eaLnBrk="1" hangingPunct="1"/>
              <a:t>24</a:t>
            </a:fld>
            <a:endParaRPr lang="en-US" altLang="en-US">
              <a:latin typeface="Arial" panose="020B0604020202020204"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17B2E15-E5C8-49AC-ABC8-06717AA744DF}" type="slidenum">
              <a:rPr lang="en-US" altLang="en-US">
                <a:latin typeface="Arial" panose="020B0604020202020204" pitchFamily="34" charset="0"/>
              </a:rPr>
              <a:pPr eaLnBrk="1" hangingPunct="1"/>
              <a:t>25</a:t>
            </a:fld>
            <a:endParaRPr lang="en-US" altLang="en-US">
              <a:latin typeface="Arial" panose="020B0604020202020204"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solidFill>
                <a:srgbClr val="FF0000"/>
              </a:solidFill>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101B302-3B82-4F1A-BC2A-7B70F932F99F}" type="slidenum">
              <a:rPr lang="en-US" altLang="en-US"/>
              <a:pPr eaLnBrk="1" hangingPunct="1"/>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0CD8579-0BA1-4C8E-9898-FD086BE8FB8A}" type="slidenum">
              <a:rPr lang="en-US" altLang="en-US"/>
              <a:pPr eaLnBrk="1" hangingPunct="1"/>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392834B-EA60-4765-840A-F8C0D13E7CF0}" type="slidenum">
              <a:rPr lang="en-US" altLang="en-US"/>
              <a:pPr eaLnBrk="1" hangingPunct="1"/>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66FA18C-B517-4146-A8BE-D6F8B2D1311C}" type="slidenum">
              <a:rPr lang="en-US" altLang="en-US"/>
              <a:pPr eaLnBrk="1" hangingPunct="1"/>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ED1E1C4-9249-4105-B5A4-6B5CC78E6428}" type="slidenum">
              <a:rPr lang="en-US" altLang="en-US">
                <a:latin typeface="Arial" panose="020B0604020202020204" pitchFamily="34" charset="0"/>
              </a:rPr>
              <a:pPr eaLnBrk="1" hangingPunct="1"/>
              <a:t>30</a:t>
            </a:fld>
            <a:endParaRPr lang="en-US" altLang="en-US">
              <a:latin typeface="Arial" panose="020B060402020202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2B1DB21-1C40-4ABD-A27F-70C0DCF5DC7D}" type="slidenum">
              <a:rPr lang="en-US" altLang="en-US">
                <a:latin typeface="Arial" panose="020B0604020202020204" pitchFamily="34" charset="0"/>
              </a:rPr>
              <a:pPr eaLnBrk="1" hangingPunct="1"/>
              <a:t>3</a:t>
            </a:fld>
            <a:endParaRPr lang="en-US" altLang="en-US">
              <a:latin typeface="Arial" panose="020B060402020202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7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8F3A9D4-823C-4904-9E85-B64A8F69215F}" type="slidenum">
              <a:rPr lang="en-US" altLang="en-US"/>
              <a:pPr eaLnBrk="1" hangingPunct="1"/>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8F3A9D4-823C-4904-9E85-B64A8F69215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75541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0A344B0-4B75-4408-AAE6-55BD00C04D07}" type="slidenum">
              <a:rPr lang="en-US" altLang="en-US"/>
              <a:pPr eaLnBrk="1" hangingPunct="1"/>
              <a:t>33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8501432-AA3E-42A8-BFEC-AF137B632583}" type="slidenum">
              <a:rPr lang="en-US" altLang="en-US">
                <a:latin typeface="Arial" panose="020B0604020202020204" pitchFamily="34" charset="0"/>
              </a:rPr>
              <a:pPr eaLnBrk="1" hangingPunct="1"/>
              <a:t>4</a:t>
            </a:fld>
            <a:endParaRPr lang="en-US" altLang="en-US">
              <a:latin typeface="Arial" panose="020B0604020202020204"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8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26C00AD-98EC-453B-A575-172FABD7DFFD}" type="slidenum">
              <a:rPr lang="en-US" altLang="en-US"/>
              <a:pPr eaLnBrk="1" hangingPunct="1"/>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5F562BF-6FC4-4452-A17D-0E1D6E8CC405}" type="slidenum">
              <a:rPr lang="en-US" altLang="en-US"/>
              <a:pPr eaLnBrk="1" hangingPunct="1"/>
              <a:t>6</a:t>
            </a:fld>
            <a:endParaRPr lang="en-US" altLang="en-US"/>
          </a:p>
        </p:txBody>
      </p:sp>
    </p:spTree>
    <p:extLst>
      <p:ext uri="{BB962C8B-B14F-4D97-AF65-F5344CB8AC3E}">
        <p14:creationId xmlns:p14="http://schemas.microsoft.com/office/powerpoint/2010/main" val="340804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5F562BF-6FC4-4452-A17D-0E1D6E8CC405}" type="slidenum">
              <a:rPr lang="en-US" altLang="en-US"/>
              <a:pPr eaLnBrk="1" hangingPunct="1"/>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4D86164-D81E-4738-817A-F0B9F5819189}" type="slidenum">
              <a:rPr lang="en-US" altLang="en-US">
                <a:latin typeface="Arial" panose="020B0604020202020204" pitchFamily="34" charset="0"/>
              </a:rPr>
              <a:pPr eaLnBrk="1" hangingPunct="1"/>
              <a:t>8</a:t>
            </a:fld>
            <a:endParaRPr lang="en-US" altLang="en-US">
              <a:latin typeface="Arial" panose="020B060402020202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30250" indent="-280988" defTabSz="912813" eaLnBrk="0" hangingPunct="0">
              <a:defRPr>
                <a:solidFill>
                  <a:schemeClr val="tx1"/>
                </a:solidFill>
                <a:latin typeface="Calibri" panose="020F0502020204030204" pitchFamily="34" charset="0"/>
                <a:cs typeface="Arial" panose="020B0604020202020204" pitchFamily="34" charset="0"/>
              </a:defRPr>
            </a:lvl2pPr>
            <a:lvl3pPr marL="1123950" indent="-223838" defTabSz="912813" eaLnBrk="0" hangingPunct="0">
              <a:defRPr>
                <a:solidFill>
                  <a:schemeClr val="tx1"/>
                </a:solidFill>
                <a:latin typeface="Calibri" panose="020F0502020204030204" pitchFamily="34" charset="0"/>
                <a:cs typeface="Arial" panose="020B0604020202020204" pitchFamily="34" charset="0"/>
              </a:defRPr>
            </a:lvl3pPr>
            <a:lvl4pPr marL="1573213" indent="-223838" defTabSz="912813" eaLnBrk="0" hangingPunct="0">
              <a:defRPr>
                <a:solidFill>
                  <a:schemeClr val="tx1"/>
                </a:solidFill>
                <a:latin typeface="Calibri" panose="020F0502020204030204" pitchFamily="34" charset="0"/>
                <a:cs typeface="Arial" panose="020B0604020202020204" pitchFamily="34" charset="0"/>
              </a:defRPr>
            </a:lvl4pPr>
            <a:lvl5pPr marL="2022475" indent="-223838" defTabSz="912813" eaLnBrk="0" hangingPunct="0">
              <a:defRPr>
                <a:solidFill>
                  <a:schemeClr val="tx1"/>
                </a:solidFill>
                <a:latin typeface="Calibri" panose="020F0502020204030204" pitchFamily="34" charset="0"/>
                <a:cs typeface="Arial" panose="020B0604020202020204" pitchFamily="34" charset="0"/>
              </a:defRPr>
            </a:lvl5pPr>
            <a:lvl6pPr marL="24796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68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40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51275"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04B151F-E45A-4DAC-8B12-3F9D6D90ED45}" type="slidenum">
              <a:rPr lang="en-US" altLang="en-US">
                <a:latin typeface="Arial" panose="020B0604020202020204" pitchFamily="34" charset="0"/>
              </a:rPr>
              <a:pPr eaLnBrk="1" hangingPunct="1"/>
              <a:t>9</a:t>
            </a:fld>
            <a:endParaRPr lang="en-US" altLang="en-US">
              <a:latin typeface="Arial" panose="020B060402020202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emf"/><Relationship Id="rId5" Type="http://schemas.openxmlformats.org/officeDocument/2006/relationships/image" Target="../media/image7.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HercA">
    <p:spTree>
      <p:nvGrpSpPr>
        <p:cNvPr id="1" name=""/>
        <p:cNvGrpSpPr/>
        <p:nvPr/>
      </p:nvGrpSpPr>
      <p:grpSpPr>
        <a:xfrm>
          <a:off x="0" y="0"/>
          <a:ext cx="0" cy="0"/>
          <a:chOff x="0" y="0"/>
          <a:chExt cx="0" cy="0"/>
        </a:xfrm>
      </p:grpSpPr>
      <p:pic>
        <p:nvPicPr>
          <p:cNvPr id="4" name="Picture 16" descr="NRAO PPT Images_Herc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86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smtClean="0"/>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smtClean="0"/>
              <a:t>Click to edit Master text styles</a:t>
            </a:r>
          </a:p>
        </p:txBody>
      </p:sp>
      <p:pic>
        <p:nvPicPr>
          <p:cNvPr id="13" name="Picture 12"/>
          <p:cNvPicPr>
            <a:picLocks noChangeAspect="1"/>
          </p:cNvPicPr>
          <p:nvPr userDrawn="1"/>
        </p:nvPicPr>
        <p:blipFill>
          <a:blip r:embed="rId4"/>
          <a:stretch>
            <a:fillRect/>
          </a:stretch>
        </p:blipFill>
        <p:spPr>
          <a:xfrm>
            <a:off x="7421143" y="6262013"/>
            <a:ext cx="591654" cy="591654"/>
          </a:xfrm>
          <a:prstGeom prst="rect">
            <a:avLst/>
          </a:prstGeom>
        </p:spPr>
      </p:pic>
      <p:pic>
        <p:nvPicPr>
          <p:cNvPr id="14" name="Picture 13" descr="NRAO_Logo_White.ai"/>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8041" y="6307119"/>
            <a:ext cx="430240" cy="556781"/>
          </a:xfrm>
          <a:prstGeom prst="rect">
            <a:avLst/>
          </a:prstGeom>
        </p:spPr>
      </p:pic>
      <p:pic>
        <p:nvPicPr>
          <p:cNvPr id="15" name="Picture 14"/>
          <p:cNvPicPr>
            <a:picLocks noChangeAspect="1"/>
          </p:cNvPicPr>
          <p:nvPr userDrawn="1"/>
        </p:nvPicPr>
        <p:blipFill>
          <a:blip r:embed="rId6">
            <a:biLevel thresh="50000"/>
            <a:extLst>
              <a:ext uri="{28A0092B-C50C-407E-A947-70E740481C1C}">
                <a14:useLocalDpi xmlns:a14="http://schemas.microsoft.com/office/drawing/2010/main" val="0"/>
              </a:ext>
            </a:extLst>
          </a:blip>
          <a:stretch>
            <a:fillRect/>
          </a:stretch>
        </p:blipFill>
        <p:spPr>
          <a:xfrm>
            <a:off x="8083416" y="6454700"/>
            <a:ext cx="444625" cy="266775"/>
          </a:xfrm>
          <a:prstGeom prst="rect">
            <a:avLst/>
          </a:prstGeom>
        </p:spPr>
      </p:pic>
    </p:spTree>
    <p:extLst>
      <p:ext uri="{BB962C8B-B14F-4D97-AF65-F5344CB8AC3E}">
        <p14:creationId xmlns:p14="http://schemas.microsoft.com/office/powerpoint/2010/main" val="209235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905000"/>
            <a:ext cx="82296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DEBCC83E-DDF9-4CA7-B73E-14EB4F9366A1}" type="slidenum">
              <a:rPr lang="en-US" altLang="en-US"/>
              <a:pPr/>
              <a:t>‹#›</a:t>
            </a:fld>
            <a:endParaRPr lang="en-US" altLang="en-US"/>
          </a:p>
        </p:txBody>
      </p:sp>
    </p:spTree>
    <p:extLst>
      <p:ext uri="{BB962C8B-B14F-4D97-AF65-F5344CB8AC3E}">
        <p14:creationId xmlns:p14="http://schemas.microsoft.com/office/powerpoint/2010/main" val="352888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5C422693-05D8-4291-AC33-CAC1F018B7ED}" type="slidenum">
              <a:rPr lang="en-US" altLang="en-US"/>
              <a:pPr/>
              <a:t>‹#›</a:t>
            </a:fld>
            <a:endParaRPr lang="en-US" altLang="en-US"/>
          </a:p>
        </p:txBody>
      </p:sp>
    </p:spTree>
    <p:extLst>
      <p:ext uri="{BB962C8B-B14F-4D97-AF65-F5344CB8AC3E}">
        <p14:creationId xmlns:p14="http://schemas.microsoft.com/office/powerpoint/2010/main" val="3070976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C3664D51-B513-4C0A-B262-2153E767C055}" type="slidenum">
              <a:rPr lang="en-US" altLang="en-US"/>
              <a:pPr/>
              <a:t>‹#›</a:t>
            </a:fld>
            <a:endParaRPr lang="en-US" altLang="en-US"/>
          </a:p>
        </p:txBody>
      </p:sp>
    </p:spTree>
    <p:extLst>
      <p:ext uri="{BB962C8B-B14F-4D97-AF65-F5344CB8AC3E}">
        <p14:creationId xmlns:p14="http://schemas.microsoft.com/office/powerpoint/2010/main" val="1907915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A144206E-8A4E-4CBE-9367-6B6132F5A6DA}" type="slidenum">
              <a:rPr lang="en-US" altLang="en-US"/>
              <a:pPr/>
              <a:t>‹#›</a:t>
            </a:fld>
            <a:endParaRPr lang="en-US" altLang="en-US"/>
          </a:p>
        </p:txBody>
      </p:sp>
    </p:spTree>
    <p:extLst>
      <p:ext uri="{BB962C8B-B14F-4D97-AF65-F5344CB8AC3E}">
        <p14:creationId xmlns:p14="http://schemas.microsoft.com/office/powerpoint/2010/main" val="224656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68B515FA-5D18-4F94-9BB6-D6C50C91F732}" type="slidenum">
              <a:rPr lang="en-US" altLang="en-US"/>
              <a:pPr/>
              <a:t>‹#›</a:t>
            </a:fld>
            <a:endParaRPr lang="en-US" altLang="en-US"/>
          </a:p>
        </p:txBody>
      </p:sp>
    </p:spTree>
    <p:extLst>
      <p:ext uri="{BB962C8B-B14F-4D97-AF65-F5344CB8AC3E}">
        <p14:creationId xmlns:p14="http://schemas.microsoft.com/office/powerpoint/2010/main" val="118566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ALMA_2">
    <p:spTree>
      <p:nvGrpSpPr>
        <p:cNvPr id="1" name=""/>
        <p:cNvGrpSpPr/>
        <p:nvPr/>
      </p:nvGrpSpPr>
      <p:grpSpPr>
        <a:xfrm>
          <a:off x="0" y="0"/>
          <a:ext cx="0" cy="0"/>
          <a:chOff x="0" y="0"/>
          <a:chExt cx="0" cy="0"/>
        </a:xfrm>
      </p:grpSpPr>
      <p:pic>
        <p:nvPicPr>
          <p:cNvPr id="4" name="Picture 16" descr="NRAO PPT Images_ALMA_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7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smtClean="0"/>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smtClean="0"/>
              <a:t>Click to edit Master text styles</a:t>
            </a:r>
          </a:p>
        </p:txBody>
      </p:sp>
    </p:spTree>
    <p:extLst>
      <p:ext uri="{BB962C8B-B14F-4D97-AF65-F5344CB8AC3E}">
        <p14:creationId xmlns:p14="http://schemas.microsoft.com/office/powerpoint/2010/main" val="3653844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VLBA">
    <p:spTree>
      <p:nvGrpSpPr>
        <p:cNvPr id="1" name=""/>
        <p:cNvGrpSpPr/>
        <p:nvPr/>
      </p:nvGrpSpPr>
      <p:grpSpPr>
        <a:xfrm>
          <a:off x="0" y="0"/>
          <a:ext cx="0" cy="0"/>
          <a:chOff x="0" y="0"/>
          <a:chExt cx="0" cy="0"/>
        </a:xfrm>
      </p:grpSpPr>
      <p:pic>
        <p:nvPicPr>
          <p:cNvPr id="4" name="Picture 16" descr="NRAO PPT Images_VLB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85738"/>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smtClean="0"/>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smtClean="0"/>
              <a:t>Click to edit Master text styles</a:t>
            </a:r>
          </a:p>
        </p:txBody>
      </p:sp>
    </p:spTree>
    <p:extLst>
      <p:ext uri="{BB962C8B-B14F-4D97-AF65-F5344CB8AC3E}">
        <p14:creationId xmlns:p14="http://schemas.microsoft.com/office/powerpoint/2010/main" val="128139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GBT">
    <p:spTree>
      <p:nvGrpSpPr>
        <p:cNvPr id="1" name=""/>
        <p:cNvGrpSpPr/>
        <p:nvPr/>
      </p:nvGrpSpPr>
      <p:grpSpPr>
        <a:xfrm>
          <a:off x="0" y="0"/>
          <a:ext cx="0" cy="0"/>
          <a:chOff x="0" y="0"/>
          <a:chExt cx="0" cy="0"/>
        </a:xfrm>
      </p:grpSpPr>
      <p:pic>
        <p:nvPicPr>
          <p:cNvPr id="4" name="Picture 16" descr="NRAO PPT Images_GBT_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398463"/>
            <a:ext cx="921385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smtClean="0"/>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smtClean="0"/>
              <a:t>Click to edit Master text styles</a:t>
            </a:r>
          </a:p>
        </p:txBody>
      </p:sp>
    </p:spTree>
    <p:extLst>
      <p:ext uri="{BB962C8B-B14F-4D97-AF65-F5344CB8AC3E}">
        <p14:creationId xmlns:p14="http://schemas.microsoft.com/office/powerpoint/2010/main" val="159205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Tech">
    <p:spTree>
      <p:nvGrpSpPr>
        <p:cNvPr id="1" name=""/>
        <p:cNvGrpSpPr/>
        <p:nvPr/>
      </p:nvGrpSpPr>
      <p:grpSpPr>
        <a:xfrm>
          <a:off x="0" y="0"/>
          <a:ext cx="0" cy="0"/>
          <a:chOff x="0" y="0"/>
          <a:chExt cx="0" cy="0"/>
        </a:xfrm>
      </p:grpSpPr>
      <p:pic>
        <p:nvPicPr>
          <p:cNvPr id="4" name="Picture 16" descr="NRAO PPT Images_CD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smtClean="0"/>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smtClean="0"/>
              <a:t>Click to edit Master text styles</a:t>
            </a:r>
          </a:p>
        </p:txBody>
      </p:sp>
    </p:spTree>
    <p:extLst>
      <p:ext uri="{BB962C8B-B14F-4D97-AF65-F5344CB8AC3E}">
        <p14:creationId xmlns:p14="http://schemas.microsoft.com/office/powerpoint/2010/main" val="1484298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VLA">
    <p:spTree>
      <p:nvGrpSpPr>
        <p:cNvPr id="1" name=""/>
        <p:cNvGrpSpPr/>
        <p:nvPr/>
      </p:nvGrpSpPr>
      <p:grpSpPr>
        <a:xfrm>
          <a:off x="0" y="0"/>
          <a:ext cx="0" cy="0"/>
          <a:chOff x="0" y="0"/>
          <a:chExt cx="0" cy="0"/>
        </a:xfrm>
      </p:grpSpPr>
      <p:pic>
        <p:nvPicPr>
          <p:cNvPr id="4" name="Picture 16" descr="NRAO PPT Images_VLA_3.png"/>
          <p:cNvPicPr>
            <a:picLocks noChangeAspect="1"/>
          </p:cNvPicPr>
          <p:nvPr userDrawn="1"/>
        </p:nvPicPr>
        <p:blipFill>
          <a:blip r:embed="rId2">
            <a:extLst>
              <a:ext uri="{28A0092B-C50C-407E-A947-70E740481C1C}">
                <a14:useLocalDpi xmlns:a14="http://schemas.microsoft.com/office/drawing/2010/main" val="0"/>
              </a:ext>
            </a:extLst>
          </a:blip>
          <a:srcRect b="29675"/>
          <a:stretch>
            <a:fillRect/>
          </a:stretch>
        </p:blipFill>
        <p:spPr bwMode="auto">
          <a:xfrm>
            <a:off x="0" y="-250825"/>
            <a:ext cx="91440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userDrawn="1"/>
        </p:nvSpPr>
        <p:spPr>
          <a:xfrm>
            <a:off x="-123825" y="4230688"/>
            <a:ext cx="9391650" cy="2873375"/>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86561 w 9393008"/>
              <a:gd name="connsiteY9" fmla="*/ 838111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741037 h 3844811"/>
              <a:gd name="connsiteX10" fmla="*/ 19340 w 9393008"/>
              <a:gd name="connsiteY10" fmla="*/ 3844811 h 3844811"/>
              <a:gd name="connsiteX11" fmla="*/ 0 w 9393008"/>
              <a:gd name="connsiteY11" fmla="*/ 58023 h 3844811"/>
              <a:gd name="connsiteX0" fmla="*/ 0 w 9393008"/>
              <a:gd name="connsiteY0" fmla="*/ 58023 h 3844811"/>
              <a:gd name="connsiteX1" fmla="*/ 1921150 w 9393008"/>
              <a:gd name="connsiteY1" fmla="*/ 193410 h 3844811"/>
              <a:gd name="connsiteX2" fmla="*/ 2965534 w 9393008"/>
              <a:gd name="connsiteY2" fmla="*/ 238540 h 3844811"/>
              <a:gd name="connsiteX3" fmla="*/ 3829407 w 9393008"/>
              <a:gd name="connsiteY3" fmla="*/ 199857 h 3844811"/>
              <a:gd name="connsiteX4" fmla="*/ 4583684 w 9393008"/>
              <a:gd name="connsiteY4" fmla="*/ 148281 h 3844811"/>
              <a:gd name="connsiteX5" fmla="*/ 6124473 w 9393008"/>
              <a:gd name="connsiteY5" fmla="*/ 38682 h 3844811"/>
              <a:gd name="connsiteX6" fmla="*/ 7723283 w 9393008"/>
              <a:gd name="connsiteY6" fmla="*/ 0 h 3844811"/>
              <a:gd name="connsiteX7" fmla="*/ 9077114 w 9393008"/>
              <a:gd name="connsiteY7" fmla="*/ 58023 h 3844811"/>
              <a:gd name="connsiteX8" fmla="*/ 9393008 w 9393008"/>
              <a:gd name="connsiteY8" fmla="*/ 90258 h 3844811"/>
              <a:gd name="connsiteX9" fmla="*/ 9354164 w 9393008"/>
              <a:gd name="connsiteY9" fmla="*/ 3838233 h 3844811"/>
              <a:gd name="connsiteX10" fmla="*/ 19340 w 9393008"/>
              <a:gd name="connsiteY10" fmla="*/ 3844811 h 3844811"/>
              <a:gd name="connsiteX11" fmla="*/ 0 w 9393008"/>
              <a:gd name="connsiteY11" fmla="*/ 58023 h 3844811"/>
              <a:gd name="connsiteX0" fmla="*/ 0 w 9393008"/>
              <a:gd name="connsiteY0" fmla="*/ 58023 h 3838236"/>
              <a:gd name="connsiteX1" fmla="*/ 1921150 w 9393008"/>
              <a:gd name="connsiteY1" fmla="*/ 193410 h 3838236"/>
              <a:gd name="connsiteX2" fmla="*/ 2965534 w 9393008"/>
              <a:gd name="connsiteY2" fmla="*/ 238540 h 3838236"/>
              <a:gd name="connsiteX3" fmla="*/ 3829407 w 9393008"/>
              <a:gd name="connsiteY3" fmla="*/ 199857 h 3838236"/>
              <a:gd name="connsiteX4" fmla="*/ 4583684 w 9393008"/>
              <a:gd name="connsiteY4" fmla="*/ 148281 h 3838236"/>
              <a:gd name="connsiteX5" fmla="*/ 6124473 w 9393008"/>
              <a:gd name="connsiteY5" fmla="*/ 38682 h 3838236"/>
              <a:gd name="connsiteX6" fmla="*/ 7723283 w 9393008"/>
              <a:gd name="connsiteY6" fmla="*/ 0 h 3838236"/>
              <a:gd name="connsiteX7" fmla="*/ 9077114 w 9393008"/>
              <a:gd name="connsiteY7" fmla="*/ 58023 h 3838236"/>
              <a:gd name="connsiteX8" fmla="*/ 9393008 w 9393008"/>
              <a:gd name="connsiteY8" fmla="*/ 90258 h 3838236"/>
              <a:gd name="connsiteX9" fmla="*/ 9354164 w 9393008"/>
              <a:gd name="connsiteY9" fmla="*/ 3838233 h 3838236"/>
              <a:gd name="connsiteX10" fmla="*/ 6640 w 9393008"/>
              <a:gd name="connsiteY10" fmla="*/ 2841511 h 3838236"/>
              <a:gd name="connsiteX11" fmla="*/ 0 w 9393008"/>
              <a:gd name="connsiteY11" fmla="*/ 58023 h 3838236"/>
              <a:gd name="connsiteX0" fmla="*/ 0 w 9393008"/>
              <a:gd name="connsiteY0" fmla="*/ 58023 h 2873033"/>
              <a:gd name="connsiteX1" fmla="*/ 1921150 w 9393008"/>
              <a:gd name="connsiteY1" fmla="*/ 193410 h 2873033"/>
              <a:gd name="connsiteX2" fmla="*/ 2965534 w 9393008"/>
              <a:gd name="connsiteY2" fmla="*/ 238540 h 2873033"/>
              <a:gd name="connsiteX3" fmla="*/ 3829407 w 9393008"/>
              <a:gd name="connsiteY3" fmla="*/ 199857 h 2873033"/>
              <a:gd name="connsiteX4" fmla="*/ 4583684 w 9393008"/>
              <a:gd name="connsiteY4" fmla="*/ 148281 h 2873033"/>
              <a:gd name="connsiteX5" fmla="*/ 6124473 w 9393008"/>
              <a:gd name="connsiteY5" fmla="*/ 38682 h 2873033"/>
              <a:gd name="connsiteX6" fmla="*/ 7723283 w 9393008"/>
              <a:gd name="connsiteY6" fmla="*/ 0 h 2873033"/>
              <a:gd name="connsiteX7" fmla="*/ 9077114 w 9393008"/>
              <a:gd name="connsiteY7" fmla="*/ 58023 h 2873033"/>
              <a:gd name="connsiteX8" fmla="*/ 9393008 w 9393008"/>
              <a:gd name="connsiteY8" fmla="*/ 90258 h 2873033"/>
              <a:gd name="connsiteX9" fmla="*/ 9354164 w 9393008"/>
              <a:gd name="connsiteY9" fmla="*/ 2873033 h 2873033"/>
              <a:gd name="connsiteX10" fmla="*/ 6640 w 9393008"/>
              <a:gd name="connsiteY10" fmla="*/ 2841511 h 2873033"/>
              <a:gd name="connsiteX11" fmla="*/ 0 w 9393008"/>
              <a:gd name="connsiteY11" fmla="*/ 58023 h 287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2873033">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54164" y="2873033"/>
                </a:lnTo>
                <a:lnTo>
                  <a:pt x="6640" y="2841511"/>
                </a:lnTo>
                <a:cubicBezTo>
                  <a:pt x="193" y="1579248"/>
                  <a:pt x="6447" y="1320286"/>
                  <a:pt x="0" y="58023"/>
                </a:cubicBez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endParaRPr>
          </a:p>
        </p:txBody>
      </p:sp>
      <p:pic>
        <p:nvPicPr>
          <p:cNvPr id="6" name="Picture 18" descr="Curves_orange_blu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0894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07350" y="6429375"/>
            <a:ext cx="334963"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AUI Logo_White.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2638" y="6381750"/>
            <a:ext cx="6016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NRAO_Logo_White.ai"/>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13638" y="6323013"/>
            <a:ext cx="43021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833438" y="5038725"/>
            <a:ext cx="7110412" cy="628231"/>
          </a:xfrm>
          <a:prstGeom prst="rect">
            <a:avLst/>
          </a:prstGeom>
        </p:spPr>
        <p:txBody>
          <a:bodyPr/>
          <a:lstStyle>
            <a:lvl1pPr marL="0" indent="0">
              <a:buNone/>
              <a:defRPr b="1">
                <a:solidFill>
                  <a:schemeClr val="bg1"/>
                </a:solidFill>
                <a:latin typeface="Gill Sans MT" panose="020B0502020104020203" pitchFamily="34" charset="0"/>
              </a:defRPr>
            </a:lvl1pPr>
          </a:lstStyle>
          <a:p>
            <a:pPr lvl="0"/>
            <a:r>
              <a:rPr lang="en-US" smtClean="0"/>
              <a:t>Click to edit Master text styles</a:t>
            </a:r>
          </a:p>
        </p:txBody>
      </p:sp>
      <p:sp>
        <p:nvSpPr>
          <p:cNvPr id="18" name="Text Placeholder 2"/>
          <p:cNvSpPr>
            <a:spLocks noGrp="1"/>
          </p:cNvSpPr>
          <p:nvPr>
            <p:ph type="body" sz="quarter" idx="11"/>
          </p:nvPr>
        </p:nvSpPr>
        <p:spPr>
          <a:xfrm>
            <a:off x="833438" y="5694273"/>
            <a:ext cx="7110412" cy="628231"/>
          </a:xfrm>
          <a:prstGeom prst="rect">
            <a:avLst/>
          </a:prstGeom>
        </p:spPr>
        <p:txBody>
          <a:bodyPr/>
          <a:lstStyle>
            <a:lvl1pPr marL="0" indent="0">
              <a:buNone/>
              <a:defRPr sz="2800" b="1">
                <a:solidFill>
                  <a:schemeClr val="bg1"/>
                </a:solidFill>
                <a:latin typeface="Gill Sans MT" panose="020B0502020104020203" pitchFamily="34" charset="0"/>
              </a:defRPr>
            </a:lvl1pPr>
          </a:lstStyle>
          <a:p>
            <a:pPr lvl="0"/>
            <a:r>
              <a:rPr lang="en-US" smtClean="0"/>
              <a:t>Click to edit Master text styles</a:t>
            </a:r>
          </a:p>
        </p:txBody>
      </p:sp>
    </p:spTree>
    <p:extLst>
      <p:ext uri="{BB962C8B-B14F-4D97-AF65-F5344CB8AC3E}">
        <p14:creationId xmlns:p14="http://schemas.microsoft.com/office/powerpoint/2010/main" val="3256607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smtClean="0"/>
              <a:t>Click to edit Master text styles</a:t>
            </a:r>
          </a:p>
        </p:txBody>
      </p:sp>
      <p:sp>
        <p:nvSpPr>
          <p:cNvPr id="10" name="Text Placeholder 2"/>
          <p:cNvSpPr>
            <a:spLocks noGrp="1"/>
          </p:cNvSpPr>
          <p:nvPr>
            <p:ph type="body" sz="quarter" idx="1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smtClean="0"/>
              <a:t>Click to edit Master text styles</a:t>
            </a:r>
          </a:p>
        </p:txBody>
      </p:sp>
      <p:sp>
        <p:nvSpPr>
          <p:cNvPr id="5" name="Text Placeholder 4"/>
          <p:cNvSpPr>
            <a:spLocks noGrp="1"/>
          </p:cNvSpPr>
          <p:nvPr>
            <p:ph type="body" sz="quarter" idx="12"/>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3797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60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rminator">
    <p:spTree>
      <p:nvGrpSpPr>
        <p:cNvPr id="1" name=""/>
        <p:cNvGrpSpPr/>
        <p:nvPr/>
      </p:nvGrpSpPr>
      <p:grpSpPr>
        <a:xfrm>
          <a:off x="0" y="0"/>
          <a:ext cx="0" cy="0"/>
          <a:chOff x="0" y="0"/>
          <a:chExt cx="0" cy="0"/>
        </a:xfrm>
      </p:grpSpPr>
      <p:pic>
        <p:nvPicPr>
          <p:cNvPr id="2" name="Picture 11" descr="nrao_logo_pm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0" y="661988"/>
            <a:ext cx="2611438"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7"/>
          <p:cNvSpPr txBox="1">
            <a:spLocks noChangeArrowheads="1"/>
          </p:cNvSpPr>
          <p:nvPr userDrawn="1"/>
        </p:nvSpPr>
        <p:spPr bwMode="auto">
          <a:xfrm>
            <a:off x="2244725" y="4264025"/>
            <a:ext cx="42179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lnSpc>
                <a:spcPct val="80000"/>
              </a:lnSpc>
              <a:spcBef>
                <a:spcPct val="20000"/>
              </a:spcBef>
              <a:defRPr/>
            </a:pPr>
            <a:r>
              <a:rPr lang="en-US" altLang="en-US" b="1" smtClean="0">
                <a:solidFill>
                  <a:srgbClr val="062458"/>
                </a:solidFill>
                <a:latin typeface="Gill Sans MT" pitchFamily="34" charset="0"/>
                <a:ea typeface="Gill Sans"/>
                <a:cs typeface="Gill Sans"/>
              </a:rPr>
              <a:t>www.nrao.edu</a:t>
            </a:r>
          </a:p>
          <a:p>
            <a:pPr algn="ctr">
              <a:lnSpc>
                <a:spcPct val="80000"/>
              </a:lnSpc>
              <a:spcBef>
                <a:spcPct val="20000"/>
              </a:spcBef>
              <a:defRPr/>
            </a:pPr>
            <a:r>
              <a:rPr lang="en-US" altLang="en-US" b="1" smtClean="0">
                <a:solidFill>
                  <a:srgbClr val="062458"/>
                </a:solidFill>
                <a:latin typeface="Gill Sans MT" pitchFamily="34" charset="0"/>
                <a:ea typeface="Gill Sans"/>
                <a:cs typeface="Gill Sans"/>
              </a:rPr>
              <a:t>science.nrao.edu</a:t>
            </a:r>
            <a:endParaRPr lang="en-US" altLang="en-US" smtClean="0"/>
          </a:p>
          <a:p>
            <a:pPr>
              <a:defRPr/>
            </a:pPr>
            <a:endParaRPr lang="en-US" altLang="en-US" smtClean="0"/>
          </a:p>
        </p:txBody>
      </p:sp>
      <p:sp>
        <p:nvSpPr>
          <p:cNvPr id="4" name="TextBox 18"/>
          <p:cNvSpPr txBox="1">
            <a:spLocks noChangeArrowheads="1"/>
          </p:cNvSpPr>
          <p:nvPr userDrawn="1"/>
        </p:nvSpPr>
        <p:spPr bwMode="auto">
          <a:xfrm>
            <a:off x="1228725" y="5002213"/>
            <a:ext cx="6249988"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defRPr/>
            </a:pPr>
            <a:r>
              <a:rPr lang="en-US" altLang="en-US" sz="1400" i="1" smtClean="0">
                <a:latin typeface="Gill Sans MT" pitchFamily="34" charset="0"/>
                <a:ea typeface="Gill Sans"/>
                <a:cs typeface="Gill Sans"/>
              </a:rPr>
              <a:t>The National Radio Astronomy Observatory is a facility of the National Science Foundation</a:t>
            </a:r>
            <a:br>
              <a:rPr lang="en-US" altLang="en-US" sz="1400" i="1" smtClean="0">
                <a:latin typeface="Gill Sans MT" pitchFamily="34" charset="0"/>
                <a:ea typeface="Gill Sans"/>
                <a:cs typeface="Gill Sans"/>
              </a:rPr>
            </a:br>
            <a:r>
              <a:rPr lang="en-US" altLang="en-US" sz="1400" i="1" smtClean="0">
                <a:latin typeface="Gill Sans MT" pitchFamily="34" charset="0"/>
                <a:ea typeface="Gill Sans"/>
                <a:cs typeface="Gill Sans"/>
              </a:rPr>
              <a:t>operated under cooperative agreement by Associated Universities, Inc.</a:t>
            </a:r>
          </a:p>
          <a:p>
            <a:pPr>
              <a:defRPr/>
            </a:pPr>
            <a:endParaRPr lang="en-US" altLang="en-US" smtClean="0"/>
          </a:p>
        </p:txBody>
      </p:sp>
    </p:spTree>
    <p:extLst>
      <p:ext uri="{BB962C8B-B14F-4D97-AF65-F5344CB8AC3E}">
        <p14:creationId xmlns:p14="http://schemas.microsoft.com/office/powerpoint/2010/main" val="2128820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0763A36-995A-45BF-8849-63249A9B34D6}" type="datetimeFigureOut">
              <a:rPr lang="en-US"/>
              <a:pPr>
                <a:defRPr/>
              </a:pPr>
              <a:t>6/15/2022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8D13E3F-EFEF-4493-87AA-446EF9889B48}" type="slidenum">
              <a:rPr lang="en-US" altLang="en-US"/>
              <a:pPr/>
              <a:t>‹#›</a:t>
            </a:fld>
            <a:endParaRPr lang="en-US" altLang="en-US"/>
          </a:p>
        </p:txBody>
      </p:sp>
      <p:sp>
        <p:nvSpPr>
          <p:cNvPr id="10" name="Freeform 9"/>
          <p:cNvSpPr/>
          <p:nvPr/>
        </p:nvSpPr>
        <p:spPr>
          <a:xfrm>
            <a:off x="-79375" y="6113463"/>
            <a:ext cx="9350375" cy="838200"/>
          </a:xfrm>
          <a:custGeom>
            <a:avLst/>
            <a:gdLst>
              <a:gd name="connsiteX0" fmla="*/ 0 w 9393008"/>
              <a:gd name="connsiteY0" fmla="*/ 58023 h 734959"/>
              <a:gd name="connsiteX1" fmla="*/ 1921150 w 9393008"/>
              <a:gd name="connsiteY1" fmla="*/ 193410 h 734959"/>
              <a:gd name="connsiteX2" fmla="*/ 2965534 w 9393008"/>
              <a:gd name="connsiteY2" fmla="*/ 238540 h 734959"/>
              <a:gd name="connsiteX3" fmla="*/ 3829407 w 9393008"/>
              <a:gd name="connsiteY3" fmla="*/ 199857 h 734959"/>
              <a:gd name="connsiteX4" fmla="*/ 4583684 w 9393008"/>
              <a:gd name="connsiteY4" fmla="*/ 148281 h 734959"/>
              <a:gd name="connsiteX5" fmla="*/ 6124473 w 9393008"/>
              <a:gd name="connsiteY5" fmla="*/ 38682 h 734959"/>
              <a:gd name="connsiteX6" fmla="*/ 7723283 w 9393008"/>
              <a:gd name="connsiteY6" fmla="*/ 0 h 734959"/>
              <a:gd name="connsiteX7" fmla="*/ 9077114 w 9393008"/>
              <a:gd name="connsiteY7" fmla="*/ 58023 h 734959"/>
              <a:gd name="connsiteX8" fmla="*/ 9393008 w 9393008"/>
              <a:gd name="connsiteY8" fmla="*/ 90258 h 734959"/>
              <a:gd name="connsiteX9" fmla="*/ 9386561 w 9393008"/>
              <a:gd name="connsiteY9" fmla="*/ 728512 h 734959"/>
              <a:gd name="connsiteX10" fmla="*/ 51574 w 9393008"/>
              <a:gd name="connsiteY10" fmla="*/ 734959 h 734959"/>
              <a:gd name="connsiteX11" fmla="*/ 0 w 9393008"/>
              <a:gd name="connsiteY11" fmla="*/ 58023 h 734959"/>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18770"/>
              <a:gd name="connsiteX1" fmla="*/ 1921150 w 9393008"/>
              <a:gd name="connsiteY1" fmla="*/ 193410 h 818770"/>
              <a:gd name="connsiteX2" fmla="*/ 2965534 w 9393008"/>
              <a:gd name="connsiteY2" fmla="*/ 238540 h 818770"/>
              <a:gd name="connsiteX3" fmla="*/ 3829407 w 9393008"/>
              <a:gd name="connsiteY3" fmla="*/ 199857 h 818770"/>
              <a:gd name="connsiteX4" fmla="*/ 4583684 w 9393008"/>
              <a:gd name="connsiteY4" fmla="*/ 148281 h 818770"/>
              <a:gd name="connsiteX5" fmla="*/ 6124473 w 9393008"/>
              <a:gd name="connsiteY5" fmla="*/ 38682 h 818770"/>
              <a:gd name="connsiteX6" fmla="*/ 7723283 w 9393008"/>
              <a:gd name="connsiteY6" fmla="*/ 0 h 818770"/>
              <a:gd name="connsiteX7" fmla="*/ 9077114 w 9393008"/>
              <a:gd name="connsiteY7" fmla="*/ 58023 h 818770"/>
              <a:gd name="connsiteX8" fmla="*/ 9393008 w 9393008"/>
              <a:gd name="connsiteY8" fmla="*/ 90258 h 818770"/>
              <a:gd name="connsiteX9" fmla="*/ 9386561 w 9393008"/>
              <a:gd name="connsiteY9" fmla="*/ 728512 h 818770"/>
              <a:gd name="connsiteX10" fmla="*/ 19340 w 9393008"/>
              <a:gd name="connsiteY10" fmla="*/ 818770 h 818770"/>
              <a:gd name="connsiteX11" fmla="*/ 0 w 9393008"/>
              <a:gd name="connsiteY11" fmla="*/ 58023 h 818770"/>
              <a:gd name="connsiteX0" fmla="*/ 0 w 9393008"/>
              <a:gd name="connsiteY0" fmla="*/ 58023 h 838111"/>
              <a:gd name="connsiteX1" fmla="*/ 1921150 w 9393008"/>
              <a:gd name="connsiteY1" fmla="*/ 193410 h 838111"/>
              <a:gd name="connsiteX2" fmla="*/ 2965534 w 9393008"/>
              <a:gd name="connsiteY2" fmla="*/ 238540 h 838111"/>
              <a:gd name="connsiteX3" fmla="*/ 3829407 w 9393008"/>
              <a:gd name="connsiteY3" fmla="*/ 199857 h 838111"/>
              <a:gd name="connsiteX4" fmla="*/ 4583684 w 9393008"/>
              <a:gd name="connsiteY4" fmla="*/ 148281 h 838111"/>
              <a:gd name="connsiteX5" fmla="*/ 6124473 w 9393008"/>
              <a:gd name="connsiteY5" fmla="*/ 38682 h 838111"/>
              <a:gd name="connsiteX6" fmla="*/ 7723283 w 9393008"/>
              <a:gd name="connsiteY6" fmla="*/ 0 h 838111"/>
              <a:gd name="connsiteX7" fmla="*/ 9077114 w 9393008"/>
              <a:gd name="connsiteY7" fmla="*/ 58023 h 838111"/>
              <a:gd name="connsiteX8" fmla="*/ 9393008 w 9393008"/>
              <a:gd name="connsiteY8" fmla="*/ 90258 h 838111"/>
              <a:gd name="connsiteX9" fmla="*/ 9386561 w 9393008"/>
              <a:gd name="connsiteY9" fmla="*/ 838111 h 838111"/>
              <a:gd name="connsiteX10" fmla="*/ 19340 w 9393008"/>
              <a:gd name="connsiteY10" fmla="*/ 818770 h 838111"/>
              <a:gd name="connsiteX11" fmla="*/ 0 w 9393008"/>
              <a:gd name="connsiteY11" fmla="*/ 58023 h 83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3008" h="838111">
                <a:moveTo>
                  <a:pt x="0" y="58023"/>
                </a:moveTo>
                <a:lnTo>
                  <a:pt x="1921150" y="193410"/>
                </a:lnTo>
                <a:lnTo>
                  <a:pt x="2965534" y="238540"/>
                </a:lnTo>
                <a:lnTo>
                  <a:pt x="3829407" y="199857"/>
                </a:lnTo>
                <a:lnTo>
                  <a:pt x="4583684" y="148281"/>
                </a:lnTo>
                <a:lnTo>
                  <a:pt x="6124473" y="38682"/>
                </a:lnTo>
                <a:lnTo>
                  <a:pt x="7723283" y="0"/>
                </a:lnTo>
                <a:lnTo>
                  <a:pt x="9077114" y="58023"/>
                </a:lnTo>
                <a:lnTo>
                  <a:pt x="9393008" y="90258"/>
                </a:lnTo>
                <a:lnTo>
                  <a:pt x="9386561" y="838111"/>
                </a:lnTo>
                <a:lnTo>
                  <a:pt x="19340" y="818770"/>
                </a:lnTo>
                <a:lnTo>
                  <a:pt x="0" y="58023"/>
                </a:lnTo>
                <a:close/>
              </a:path>
            </a:pathLst>
          </a:custGeom>
          <a:solidFill>
            <a:srgbClr val="06245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1" name="Picture 11" descr="Curves_orange_blue.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5981700"/>
            <a:ext cx="9144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p:cNvSpPr txBox="1">
            <a:spLocks/>
          </p:cNvSpPr>
          <p:nvPr/>
        </p:nvSpPr>
        <p:spPr>
          <a:xfrm>
            <a:off x="211138" y="6510338"/>
            <a:ext cx="3770312" cy="217487"/>
          </a:xfrm>
          <a:prstGeom prst="rect">
            <a:avLst/>
          </a:prstGeom>
        </p:spPr>
        <p:txBody>
          <a:bodyPr wrap="none" lIns="0" tIns="0" rIns="0" bIns="0">
            <a:normAutofit/>
          </a:bodyPr>
          <a:lstStyle/>
          <a:p>
            <a:pPr>
              <a:spcBef>
                <a:spcPct val="20000"/>
              </a:spcBef>
              <a:buFont typeface="Arial" panose="020B0604020202020204" pitchFamily="34" charset="0"/>
              <a:buNone/>
            </a:pPr>
            <a:fld id="{B1321E72-DBE6-4217-BBF4-5AFBEE8B1A95}" type="slidenum">
              <a:rPr lang="en-US" altLang="en-US" sz="1200">
                <a:solidFill>
                  <a:schemeClr val="bg1"/>
                </a:solidFill>
                <a:latin typeface="Gill Sans Light"/>
                <a:ea typeface="Gill Sans Light"/>
                <a:cs typeface="Gill Sans Light"/>
              </a:rPr>
              <a:pPr>
                <a:spcBef>
                  <a:spcPct val="20000"/>
                </a:spcBef>
                <a:buFont typeface="Arial" panose="020B0604020202020204" pitchFamily="34" charset="0"/>
                <a:buNone/>
              </a:pPr>
              <a:t>‹#›</a:t>
            </a:fld>
            <a:endParaRPr lang="en-US" altLang="en-US" sz="1200">
              <a:solidFill>
                <a:srgbClr val="C6D9F1"/>
              </a:solidFill>
              <a:latin typeface="Gill Sans Light"/>
              <a:ea typeface="Gill Sans Light"/>
              <a:cs typeface="Gill Sans Light"/>
            </a:endParaRPr>
          </a:p>
        </p:txBody>
      </p:sp>
      <p:pic>
        <p:nvPicPr>
          <p:cNvPr id="14" name="Picture 13"/>
          <p:cNvPicPr>
            <a:picLocks noChangeAspect="1"/>
          </p:cNvPicPr>
          <p:nvPr userDrawn="1"/>
        </p:nvPicPr>
        <p:blipFill>
          <a:blip r:embed="rId17"/>
          <a:stretch>
            <a:fillRect/>
          </a:stretch>
        </p:blipFill>
        <p:spPr>
          <a:xfrm>
            <a:off x="7421143" y="6262013"/>
            <a:ext cx="591654" cy="591654"/>
          </a:xfrm>
          <a:prstGeom prst="rect">
            <a:avLst/>
          </a:prstGeom>
        </p:spPr>
      </p:pic>
      <p:pic>
        <p:nvPicPr>
          <p:cNvPr id="16" name="Picture 15" descr="NRAO_Logo_White.ai"/>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528041" y="6307119"/>
            <a:ext cx="430240" cy="556781"/>
          </a:xfrm>
          <a:prstGeom prst="rect">
            <a:avLst/>
          </a:prstGeom>
        </p:spPr>
      </p:pic>
      <p:pic>
        <p:nvPicPr>
          <p:cNvPr id="17" name="Picture 16"/>
          <p:cNvPicPr>
            <a:picLocks noChangeAspect="1"/>
          </p:cNvPicPr>
          <p:nvPr userDrawn="1"/>
        </p:nvPicPr>
        <p:blipFill>
          <a:blip r:embed="rId19">
            <a:biLevel thresh="50000"/>
            <a:extLst>
              <a:ext uri="{28A0092B-C50C-407E-A947-70E740481C1C}">
                <a14:useLocalDpi xmlns:a14="http://schemas.microsoft.com/office/drawing/2010/main" val="0"/>
              </a:ext>
            </a:extLst>
          </a:blip>
          <a:stretch>
            <a:fillRect/>
          </a:stretch>
        </p:blipFill>
        <p:spPr>
          <a:xfrm>
            <a:off x="8083416" y="6454700"/>
            <a:ext cx="444625" cy="266775"/>
          </a:xfrm>
          <a:prstGeom prst="rect">
            <a:avLst/>
          </a:prstGeom>
        </p:spPr>
      </p:pic>
    </p:spTree>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4.jpeg"/><Relationship Id="rId11" Type="http://schemas.openxmlformats.org/officeDocument/2006/relationships/image" Target="../media/image18.jpg"/><Relationship Id="rId5" Type="http://schemas.openxmlformats.org/officeDocument/2006/relationships/hyperlink" Target="http://www.vlba.nrao.edu/" TargetMode="External"/><Relationship Id="rId10" Type="http://schemas.openxmlformats.org/officeDocument/2006/relationships/image" Target="../media/image17.jpg"/><Relationship Id="rId4" Type="http://schemas.openxmlformats.org/officeDocument/2006/relationships/image" Target="../media/image13.jpe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4.jpeg"/><Relationship Id="rId11" Type="http://schemas.openxmlformats.org/officeDocument/2006/relationships/image" Target="../media/image20.jpg"/><Relationship Id="rId5" Type="http://schemas.openxmlformats.org/officeDocument/2006/relationships/hyperlink" Target="http://www.vlba.nrao.edu/" TargetMode="External"/><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3.jpeg"/><Relationship Id="rId7" Type="http://schemas.openxmlformats.org/officeDocument/2006/relationships/hyperlink" Target="http://www.vla.nrao.edu/" TargetMode="External"/><Relationship Id="rId2" Type="http://schemas.openxmlformats.org/officeDocument/2006/relationships/hyperlink" Target="http://www.gb.nrao.edu/GBT/GBT.html" TargetMode="Externa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vlba.nrao.edu/"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10" Type="http://schemas.openxmlformats.org/officeDocument/2006/relationships/image" Target="../media/image21.png"/><Relationship Id="rId4" Type="http://schemas.openxmlformats.org/officeDocument/2006/relationships/image" Target="../media/image13.jpeg"/><Relationship Id="rId9" Type="http://schemas.openxmlformats.org/officeDocument/2006/relationships/image" Target="../media/image16.jpeg"/></Relationships>
</file>

<file path=ppt/slides/_rels/slide2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mis/wbs" TargetMode="External"/><Relationship Id="rId7"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hyperlink" Target="http://www.vlba.nrao.edu/" TargetMode="External"/><Relationship Id="rId10" Type="http://schemas.openxmlformats.org/officeDocument/2006/relationships/image" Target="../media/image22.png"/><Relationship Id="rId4" Type="http://schemas.openxmlformats.org/officeDocument/2006/relationships/image" Target="../media/image13.jpeg"/><Relationship Id="rId9" Type="http://schemas.openxmlformats.org/officeDocument/2006/relationships/image" Target="../media/image16.jpeg"/></Relationships>
</file>

<file path=ppt/slides/_rels/slide27.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hyperlink" Target="http://www.vlba.nrao.edu/" TargetMode="External"/><Relationship Id="rId10"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29.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8" Type="http://schemas.openxmlformats.org/officeDocument/2006/relationships/hyperlink" Target="mailto:mromero@nrao.edu" TargetMode="External"/><Relationship Id="rId13" Type="http://schemas.openxmlformats.org/officeDocument/2006/relationships/hyperlink" Target="http://www.gb.nrao.edu/GBT/GBT.html" TargetMode="External"/><Relationship Id="rId18" Type="http://schemas.openxmlformats.org/officeDocument/2006/relationships/hyperlink" Target="http://www.vla.nrao.edu/" TargetMode="External"/><Relationship Id="rId3" Type="http://schemas.openxmlformats.org/officeDocument/2006/relationships/hyperlink" Target="https://info.nrao.edu/oas/cap" TargetMode="External"/><Relationship Id="rId7" Type="http://schemas.openxmlformats.org/officeDocument/2006/relationships/hyperlink" Target="mailto:manderso@nrao.edu" TargetMode="External"/><Relationship Id="rId12" Type="http://schemas.openxmlformats.org/officeDocument/2006/relationships/image" Target="../media/image24.wmf"/><Relationship Id="rId17" Type="http://schemas.openxmlformats.org/officeDocument/2006/relationships/image" Target="../media/image15.jpeg"/><Relationship Id="rId2" Type="http://schemas.openxmlformats.org/officeDocument/2006/relationships/notesSlide" Target="../notesSlides/notesSlide30.xml"/><Relationship Id="rId16"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hyperlink" Target="mailto:jcuenca@nrao.edu" TargetMode="External"/><Relationship Id="rId11" Type="http://schemas.openxmlformats.org/officeDocument/2006/relationships/hyperlink" Target="mailto:garagon@nrao.edu" TargetMode="External"/><Relationship Id="rId5" Type="http://schemas.openxmlformats.org/officeDocument/2006/relationships/hyperlink" Target="mailto:rsakshau@nrao.edu" TargetMode="External"/><Relationship Id="rId15" Type="http://schemas.openxmlformats.org/officeDocument/2006/relationships/hyperlink" Target="http://www.vlba.nrao.edu/" TargetMode="External"/><Relationship Id="rId10" Type="http://schemas.openxmlformats.org/officeDocument/2006/relationships/hyperlink" Target="mailto:bharris@nrao.edu" TargetMode="External"/><Relationship Id="rId19" Type="http://schemas.openxmlformats.org/officeDocument/2006/relationships/image" Target="../media/image16.jpeg"/><Relationship Id="rId4" Type="http://schemas.openxmlformats.org/officeDocument/2006/relationships/hyperlink" Target="mailto:purchasing@nrao.edu" TargetMode="External"/><Relationship Id="rId9" Type="http://schemas.openxmlformats.org/officeDocument/2006/relationships/hyperlink" Target="mailto:lromero@nrao.edu" TargetMode="External"/><Relationship Id="rId14"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openxmlformats.org/officeDocument/2006/relationships/hyperlink" Target="http://www.gb.nrao.edu/GBT/GBT.html" TargetMode="External"/><Relationship Id="rId13" Type="http://schemas.openxmlformats.org/officeDocument/2006/relationships/hyperlink" Target="http://www.vla.nrao.edu/" TargetMode="External"/><Relationship Id="rId3" Type="http://schemas.openxmlformats.org/officeDocument/2006/relationships/hyperlink" Target="mailto:danderso@nrao.edu" TargetMode="External"/><Relationship Id="rId7" Type="http://schemas.openxmlformats.org/officeDocument/2006/relationships/image" Target="../media/image24.wmf"/><Relationship Id="rId12"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mailto:jaford@nrao.edu" TargetMode="External"/><Relationship Id="rId11" Type="http://schemas.openxmlformats.org/officeDocument/2006/relationships/image" Target="../media/image14.jpeg"/><Relationship Id="rId5" Type="http://schemas.openxmlformats.org/officeDocument/2006/relationships/hyperlink" Target="mailto:glipscom@nrao.edu" TargetMode="External"/><Relationship Id="rId10" Type="http://schemas.openxmlformats.org/officeDocument/2006/relationships/hyperlink" Target="http://www.vlba.nrao.edu/" TargetMode="External"/><Relationship Id="rId4" Type="http://schemas.openxmlformats.org/officeDocument/2006/relationships/hyperlink" Target="mailto:lbushey@nrao.edu" TargetMode="External"/><Relationship Id="rId9" Type="http://schemas.openxmlformats.org/officeDocument/2006/relationships/image" Target="../media/image13.jpeg"/><Relationship Id="rId14"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cap/oas/cap/CAP-manual/CAP-Appendix-B.pdf" TargetMode="External"/><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cap" TargetMode="Externa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info.nrao.edu/oas/cap/approval-route-matrix" TargetMode="External"/><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www.vlba.nrao.edu/" TargetMode="External"/><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hyperlink" Target="http://www.gb.nrao.edu/GBT/GBT.html" TargetMode="External"/><Relationship Id="rId9" Type="http://schemas.openxmlformats.org/officeDocument/2006/relationships/hyperlink" Target="http://www.vla.nrao.ed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hyperlink" Target="http://www.vla.nrao.edu/" TargetMode="External"/><Relationship Id="rId3" Type="http://schemas.openxmlformats.org/officeDocument/2006/relationships/hyperlink" Target="http://www.gb.nrao.edu/GBT/GBT.html" TargetMode="External"/><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hyperlink" Target="http://www.vlba.nrao.edu/" TargetMode="External"/><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ext Placeholder 1"/>
          <p:cNvSpPr>
            <a:spLocks noGrp="1"/>
          </p:cNvSpPr>
          <p:nvPr>
            <p:ph type="body" sz="quarter" idx="10"/>
          </p:nvPr>
        </p:nvSpPr>
        <p:spPr bwMode="auto">
          <a:xfrm>
            <a:off x="833438" y="4583113"/>
            <a:ext cx="7110412" cy="156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0"/>
              </a:spcBef>
            </a:pPr>
            <a:r>
              <a:rPr lang="en-US" altLang="en-US" dirty="0" smtClean="0"/>
              <a:t>P2P (Procure to Pay)</a:t>
            </a:r>
          </a:p>
          <a:p>
            <a:pPr algn="ctr" eaLnBrk="1" hangingPunct="1">
              <a:spcBef>
                <a:spcPct val="0"/>
              </a:spcBef>
            </a:pPr>
            <a:r>
              <a:rPr lang="en-US" altLang="en-US" dirty="0" smtClean="0"/>
              <a:t>From Cradle to Grave:</a:t>
            </a:r>
          </a:p>
          <a:p>
            <a:pPr algn="ctr" eaLnBrk="1" hangingPunct="1">
              <a:spcBef>
                <a:spcPct val="0"/>
              </a:spcBef>
            </a:pPr>
            <a:r>
              <a:rPr lang="en-US" altLang="en-US" dirty="0" smtClean="0"/>
              <a:t>Process of Requisition to PO</a:t>
            </a:r>
          </a:p>
          <a:p>
            <a:pPr eaLnBrk="1" hangingPunct="1"/>
            <a:endParaRPr lang="en-US" altLang="en-US" dirty="0" smtClean="0"/>
          </a:p>
        </p:txBody>
      </p:sp>
      <p:sp>
        <p:nvSpPr>
          <p:cNvPr id="16387" name="Text Placeholder 2"/>
          <p:cNvSpPr>
            <a:spLocks noGrp="1"/>
          </p:cNvSpPr>
          <p:nvPr>
            <p:ph type="body" sz="quarter" idx="11"/>
          </p:nvPr>
        </p:nvSpPr>
        <p:spPr bwMode="auto">
          <a:xfrm>
            <a:off x="833438" y="6227763"/>
            <a:ext cx="7110412" cy="627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endParaRPr lang="en-US" altLang="en-US"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54" name="Rectangle 10"/>
          <p:cNvSpPr>
            <a:spLocks noChangeArrowheads="1"/>
          </p:cNvSpPr>
          <p:nvPr/>
        </p:nvSpPr>
        <p:spPr bwMode="auto">
          <a:xfrm>
            <a:off x="457200" y="914400"/>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endParaRPr lang="en-US" altLang="en-US" sz="2400" b="1" smtClean="0">
              <a:cs typeface="+mn-cs"/>
            </a:endParaRPr>
          </a:p>
        </p:txBody>
      </p:sp>
      <p:sp>
        <p:nvSpPr>
          <p:cNvPr id="287756" name="Rectangle 12"/>
          <p:cNvSpPr>
            <a:spLocks noChangeArrowheads="1"/>
          </p:cNvSpPr>
          <p:nvPr/>
        </p:nvSpPr>
        <p:spPr bwMode="auto">
          <a:xfrm>
            <a:off x="269875" y="615950"/>
            <a:ext cx="85661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Responsibility/Accountability for the Sourcing Form</a:t>
            </a:r>
          </a:p>
        </p:txBody>
      </p:sp>
      <p:sp>
        <p:nvSpPr>
          <p:cNvPr id="23556" name="Rectangle 13"/>
          <p:cNvSpPr>
            <a:spLocks noGrp="1" noChangeArrowheads="1"/>
          </p:cNvSpPr>
          <p:nvPr>
            <p:ph type="body" idx="1"/>
          </p:nvPr>
        </p:nvSpPr>
        <p:spPr bwMode="auto">
          <a:xfrm>
            <a:off x="530225" y="1214438"/>
            <a:ext cx="8274050" cy="2724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altLang="en-US" sz="2400" dirty="0" smtClean="0">
                <a:latin typeface="Gill Sans MT" panose="020B0502020104020203" pitchFamily="34" charset="0"/>
              </a:rPr>
              <a:t>The </a:t>
            </a:r>
            <a:r>
              <a:rPr lang="en-US" altLang="en-US" sz="2400" dirty="0" err="1" smtClean="0">
                <a:latin typeface="Gill Sans MT" panose="020B0502020104020203" pitchFamily="34" charset="0"/>
              </a:rPr>
              <a:t>Requistioner</a:t>
            </a:r>
            <a:r>
              <a:rPr lang="en-US" altLang="en-US" sz="2400" dirty="0" smtClean="0">
                <a:latin typeface="Gill Sans MT" panose="020B0502020104020203" pitchFamily="34" charset="0"/>
              </a:rPr>
              <a:t>:</a:t>
            </a:r>
          </a:p>
          <a:p>
            <a:pPr lvl="1" eaLnBrk="1" hangingPunct="1">
              <a:spcBef>
                <a:spcPct val="0"/>
              </a:spcBef>
            </a:pPr>
            <a:r>
              <a:rPr lang="en-US" altLang="en-US" sz="2200" dirty="0" smtClean="0">
                <a:latin typeface="Gill Sans MT" panose="020B0502020104020203" pitchFamily="34" charset="0"/>
              </a:rPr>
              <a:t>knows what is needed to meet his/her own requirements and needs to state those requirements on the form or a document attached to the form   </a:t>
            </a:r>
          </a:p>
          <a:p>
            <a:pPr lvl="1" eaLnBrk="1" hangingPunct="1">
              <a:spcBef>
                <a:spcPct val="0"/>
              </a:spcBef>
            </a:pPr>
            <a:r>
              <a:rPr lang="en-US" altLang="en-US" sz="2200" dirty="0" smtClean="0">
                <a:latin typeface="Gill Sans MT" panose="020B0502020104020203" pitchFamily="34" charset="0"/>
              </a:rPr>
              <a:t>records the information already gathered in the course of researching the purchase onto the Source and Price Justification </a:t>
            </a:r>
            <a:r>
              <a:rPr lang="en-US" altLang="en-US" sz="2200" dirty="0" smtClean="0">
                <a:latin typeface="Gill Sans MT" panose="020B0502020104020203" pitchFamily="34" charset="0"/>
              </a:rPr>
              <a:t>Form, when applicable</a:t>
            </a:r>
            <a:endParaRPr lang="en-US" altLang="en-US" sz="2200" dirty="0" smtClean="0">
              <a:latin typeface="Gill Sans MT" panose="020B0502020104020203" pitchFamily="34" charset="0"/>
            </a:endParaRPr>
          </a:p>
          <a:p>
            <a:pPr lvl="2" eaLnBrk="1" hangingPunct="1">
              <a:lnSpc>
                <a:spcPct val="90000"/>
              </a:lnSpc>
              <a:buFontTx/>
              <a:buNone/>
            </a:pPr>
            <a:endParaRPr lang="en-US" altLang="en-US" dirty="0" smtClean="0"/>
          </a:p>
        </p:txBody>
      </p:sp>
      <p:grpSp>
        <p:nvGrpSpPr>
          <p:cNvPr id="23557" name="Group 12"/>
          <p:cNvGrpSpPr>
            <a:grpSpLocks/>
          </p:cNvGrpSpPr>
          <p:nvPr/>
        </p:nvGrpSpPr>
        <p:grpSpPr bwMode="auto">
          <a:xfrm>
            <a:off x="530225" y="6161088"/>
            <a:ext cx="6875463" cy="741362"/>
            <a:chOff x="530900" y="6161088"/>
            <a:chExt cx="7338310" cy="741882"/>
          </a:xfrm>
        </p:grpSpPr>
        <p:pic>
          <p:nvPicPr>
            <p:cNvPr id="23560" name="Picture 13"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4"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5"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6"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355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619125"/>
            <a:ext cx="9144000" cy="9366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Responsibility/Accountability for the Sourcing Form (cont.)</a:t>
            </a:r>
          </a:p>
        </p:txBody>
      </p:sp>
      <p:sp>
        <p:nvSpPr>
          <p:cNvPr id="23555" name="Rectangle 3"/>
          <p:cNvSpPr>
            <a:spLocks noGrp="1" noChangeArrowheads="1"/>
          </p:cNvSpPr>
          <p:nvPr>
            <p:ph type="body" sz="half" idx="1"/>
          </p:nvPr>
        </p:nvSpPr>
        <p:spPr bwMode="auto">
          <a:xfrm>
            <a:off x="487363" y="1555750"/>
            <a:ext cx="8153400" cy="46497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altLang="en-US" sz="2400" dirty="0" smtClean="0">
                <a:latin typeface="Gill Sans MT" pitchFamily="34" charset="0"/>
              </a:rPr>
              <a:t>The Buyer: </a:t>
            </a:r>
          </a:p>
          <a:p>
            <a:pPr lvl="1" eaLnBrk="1" hangingPunct="1">
              <a:lnSpc>
                <a:spcPct val="90000"/>
              </a:lnSpc>
              <a:defRPr/>
            </a:pPr>
            <a:r>
              <a:rPr lang="en-US" altLang="en-US" sz="2200" dirty="0" smtClean="0">
                <a:latin typeface="Gill Sans MT" pitchFamily="34" charset="0"/>
              </a:rPr>
              <a:t>is responsible for accuracy, completeness, and ensuring compliance with the </a:t>
            </a:r>
            <a:r>
              <a:rPr lang="en-US" altLang="en-US" sz="2200" dirty="0">
                <a:latin typeface="Gill Sans MT" pitchFamily="34" charset="0"/>
              </a:rPr>
              <a:t>NSF Cooperative Agreement, federal Uniform Guidance regulations, and procurement best practices.</a:t>
            </a:r>
          </a:p>
          <a:p>
            <a:pPr lvl="1" eaLnBrk="1" hangingPunct="1">
              <a:lnSpc>
                <a:spcPct val="90000"/>
              </a:lnSpc>
              <a:defRPr/>
            </a:pPr>
            <a:r>
              <a:rPr lang="en-US" altLang="en-US" sz="2200" dirty="0" smtClean="0">
                <a:latin typeface="Gill Sans MT" pitchFamily="34" charset="0"/>
              </a:rPr>
              <a:t>reviews </a:t>
            </a:r>
            <a:r>
              <a:rPr lang="en-US" altLang="en-US" sz="2200" dirty="0">
                <a:latin typeface="Gill Sans MT" pitchFamily="34" charset="0"/>
              </a:rPr>
              <a:t>the </a:t>
            </a:r>
            <a:r>
              <a:rPr lang="en-US" altLang="en-US" sz="2200" dirty="0" err="1">
                <a:latin typeface="Gill Sans MT" pitchFamily="34" charset="0"/>
              </a:rPr>
              <a:t>requisitioner’s</a:t>
            </a:r>
            <a:r>
              <a:rPr lang="en-US" altLang="en-US" sz="2200" dirty="0">
                <a:latin typeface="Gill Sans MT" pitchFamily="34" charset="0"/>
              </a:rPr>
              <a:t> </a:t>
            </a:r>
            <a:r>
              <a:rPr lang="en-US" altLang="en-US" sz="2200" dirty="0" smtClean="0">
                <a:latin typeface="Gill Sans MT" pitchFamily="34" charset="0"/>
              </a:rPr>
              <a:t>request </a:t>
            </a:r>
            <a:r>
              <a:rPr lang="en-US" altLang="en-US" sz="2200" dirty="0">
                <a:latin typeface="Gill Sans MT" pitchFamily="34" charset="0"/>
              </a:rPr>
              <a:t>and </a:t>
            </a:r>
            <a:r>
              <a:rPr lang="en-US" altLang="en-US" sz="2200" dirty="0" smtClean="0">
                <a:latin typeface="Gill Sans MT" pitchFamily="34" charset="0"/>
              </a:rPr>
              <a:t>the information provided in order to make </a:t>
            </a:r>
            <a:r>
              <a:rPr lang="en-US" altLang="en-US" sz="2200" dirty="0">
                <a:latin typeface="Gill Sans MT" pitchFamily="34" charset="0"/>
              </a:rPr>
              <a:t>a sourcing decision</a:t>
            </a:r>
          </a:p>
          <a:p>
            <a:pPr lvl="1" eaLnBrk="1" hangingPunct="1">
              <a:lnSpc>
                <a:spcPct val="90000"/>
              </a:lnSpc>
              <a:defRPr/>
            </a:pPr>
            <a:r>
              <a:rPr lang="en-US" altLang="en-US" sz="2200" dirty="0" smtClean="0">
                <a:latin typeface="Gill Sans MT" pitchFamily="34" charset="0"/>
              </a:rPr>
              <a:t>is required to sign the form, verifying all the information</a:t>
            </a:r>
          </a:p>
          <a:p>
            <a:pPr marL="457200" lvl="1" indent="0" eaLnBrk="1" hangingPunct="1">
              <a:lnSpc>
                <a:spcPct val="90000"/>
              </a:lnSpc>
              <a:buFont typeface="Arial" panose="020B0604020202020204" pitchFamily="34" charset="0"/>
              <a:buNone/>
              <a:defRPr/>
            </a:pPr>
            <a:endParaRPr lang="en-US" altLang="en-US" sz="1600" dirty="0" smtClean="0">
              <a:solidFill>
                <a:srgbClr val="66FFFF"/>
              </a:solidFill>
              <a:latin typeface="Gill Sans MT" pitchFamily="34" charset="0"/>
            </a:endParaRPr>
          </a:p>
          <a:p>
            <a:pPr marL="457200" lvl="1" indent="0" eaLnBrk="1" hangingPunct="1">
              <a:lnSpc>
                <a:spcPct val="90000"/>
              </a:lnSpc>
              <a:buFont typeface="Arial" panose="020B0604020202020204" pitchFamily="34" charset="0"/>
              <a:buNone/>
              <a:defRPr/>
            </a:pPr>
            <a:r>
              <a:rPr lang="en-US" altLang="en-US" sz="2400" dirty="0" smtClean="0">
                <a:solidFill>
                  <a:schemeClr val="accent5">
                    <a:lumMod val="75000"/>
                  </a:schemeClr>
                </a:solidFill>
                <a:latin typeface="Gill Sans MT" pitchFamily="34" charset="0"/>
              </a:rPr>
              <a:t>Finding the right item at the best price, under the best conditions, is a joint effort between Procurement and the </a:t>
            </a:r>
            <a:r>
              <a:rPr lang="en-US" altLang="en-US" sz="2400" dirty="0" err="1" smtClean="0">
                <a:solidFill>
                  <a:schemeClr val="accent5">
                    <a:lumMod val="75000"/>
                  </a:schemeClr>
                </a:solidFill>
                <a:latin typeface="Gill Sans MT" pitchFamily="34" charset="0"/>
              </a:rPr>
              <a:t>Requistioner</a:t>
            </a:r>
            <a:r>
              <a:rPr lang="en-US" altLang="en-US" sz="2400" dirty="0" smtClean="0">
                <a:solidFill>
                  <a:schemeClr val="accent5">
                    <a:lumMod val="75000"/>
                  </a:schemeClr>
                </a:solidFill>
                <a:latin typeface="Gill Sans MT" pitchFamily="34" charset="0"/>
              </a:rPr>
              <a:t>.</a:t>
            </a:r>
            <a:endParaRPr lang="en-US" altLang="en-US" sz="2400" dirty="0" smtClean="0">
              <a:solidFill>
                <a:schemeClr val="accent5">
                  <a:lumMod val="60000"/>
                  <a:lumOff val="40000"/>
                </a:schemeClr>
              </a:solidFill>
            </a:endParaRPr>
          </a:p>
          <a:p>
            <a:pPr eaLnBrk="1" hangingPunct="1">
              <a:lnSpc>
                <a:spcPct val="90000"/>
              </a:lnSpc>
              <a:defRPr/>
            </a:pPr>
            <a:endParaRPr lang="en-US" altLang="en-US" sz="2400" dirty="0" smtClean="0">
              <a:solidFill>
                <a:srgbClr val="66FFFF"/>
              </a:solidFill>
            </a:endParaRPr>
          </a:p>
        </p:txBody>
      </p:sp>
      <p:grpSp>
        <p:nvGrpSpPr>
          <p:cNvPr id="24580" name="Group 5"/>
          <p:cNvGrpSpPr>
            <a:grpSpLocks/>
          </p:cNvGrpSpPr>
          <p:nvPr/>
        </p:nvGrpSpPr>
        <p:grpSpPr bwMode="auto">
          <a:xfrm>
            <a:off x="530225" y="6161088"/>
            <a:ext cx="6875463" cy="741362"/>
            <a:chOff x="530900" y="6161088"/>
            <a:chExt cx="7338310" cy="741882"/>
          </a:xfrm>
        </p:grpSpPr>
        <p:pic>
          <p:nvPicPr>
            <p:cNvPr id="24583" name="Picture 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4582"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4" name="Rectangle 10"/>
          <p:cNvSpPr>
            <a:spLocks noChangeArrowheads="1"/>
          </p:cNvSpPr>
          <p:nvPr/>
        </p:nvSpPr>
        <p:spPr bwMode="auto">
          <a:xfrm>
            <a:off x="457200" y="619125"/>
            <a:ext cx="82296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Purchase Justifications for  $3,500 or greater</a:t>
            </a:r>
            <a:r>
              <a:rPr lang="en-US" altLang="en-US" sz="2700" dirty="0" smtClean="0">
                <a:latin typeface="Gill Sans MT" panose="020B0502020104020203" pitchFamily="34" charset="0"/>
                <a:cs typeface="+mn-cs"/>
              </a:rPr>
              <a:t> </a:t>
            </a:r>
          </a:p>
        </p:txBody>
      </p:sp>
      <p:sp>
        <p:nvSpPr>
          <p:cNvPr id="25605" name="Rectangle 11"/>
          <p:cNvSpPr>
            <a:spLocks noGrp="1" noChangeArrowheads="1"/>
          </p:cNvSpPr>
          <p:nvPr>
            <p:ph type="body" idx="1"/>
          </p:nvPr>
        </p:nvSpPr>
        <p:spPr bwMode="auto">
          <a:xfrm>
            <a:off x="457200" y="1268168"/>
            <a:ext cx="8229600" cy="457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defRPr/>
            </a:pPr>
            <a:r>
              <a:rPr lang="en-US" altLang="en-US" sz="2400" b="1" dirty="0" smtClean="0">
                <a:ln w="11430"/>
                <a:effectLst>
                  <a:outerShdw blurRad="50800" dist="39000" dir="5460000" algn="tl">
                    <a:srgbClr val="000000">
                      <a:alpha val="38000"/>
                    </a:srgbClr>
                  </a:outerShdw>
                </a:effectLst>
                <a:latin typeface="Gill Sans MT" pitchFamily="34" charset="0"/>
              </a:rPr>
              <a:t>If a sole source selection is recommended, THE SOURCE AND PRICE JUSTIFICATION FORM MUST BE COMPLETED by the requisitioner. If not, the requisitioner should complete all applicable sections, and the Buyer will finish the form and sign.</a:t>
            </a:r>
            <a:endParaRPr lang="en-US" sz="2400" b="1" dirty="0" smtClean="0">
              <a:ln w="11430"/>
              <a:effectLst>
                <a:outerShdw blurRad="50800" dist="39000" dir="5460000" algn="tl">
                  <a:srgbClr val="000000">
                    <a:alpha val="38000"/>
                  </a:srgbClr>
                </a:outerShdw>
              </a:effectLst>
            </a:endParaRPr>
          </a:p>
          <a:p>
            <a:pPr eaLnBrk="1" hangingPunct="1">
              <a:lnSpc>
                <a:spcPct val="80000"/>
              </a:lnSpc>
              <a:buFontTx/>
              <a:buNone/>
              <a:defRPr/>
            </a:pPr>
            <a:endParaRPr lang="en-US" altLang="en-US" sz="2400" dirty="0" smtClean="0">
              <a:latin typeface="Gill Sans MT" pitchFamily="34" charset="0"/>
            </a:endParaRPr>
          </a:p>
          <a:p>
            <a:pPr eaLnBrk="1" hangingPunct="1">
              <a:lnSpc>
                <a:spcPct val="80000"/>
              </a:lnSpc>
              <a:defRPr/>
            </a:pPr>
            <a:r>
              <a:rPr lang="en-US" altLang="en-US" sz="2400" dirty="0" smtClean="0">
                <a:latin typeface="Gill Sans MT" pitchFamily="34" charset="0"/>
              </a:rPr>
              <a:t>The completed form needs be attached to the requisition header. Please make a note of the file in the Justification field. </a:t>
            </a:r>
            <a:endParaRPr lang="en-US" altLang="en-US" sz="2400" dirty="0" smtClean="0">
              <a:solidFill>
                <a:srgbClr val="FF0000"/>
              </a:solidFill>
              <a:latin typeface="Gill Sans MT" pitchFamily="34" charset="0"/>
            </a:endParaRPr>
          </a:p>
          <a:p>
            <a:pPr eaLnBrk="1" hangingPunct="1">
              <a:lnSpc>
                <a:spcPct val="80000"/>
              </a:lnSpc>
              <a:buFontTx/>
              <a:buNone/>
              <a:defRPr/>
            </a:pPr>
            <a:endParaRPr lang="en-US" altLang="en-US" sz="2400" dirty="0" smtClean="0"/>
          </a:p>
        </p:txBody>
      </p:sp>
      <p:grpSp>
        <p:nvGrpSpPr>
          <p:cNvPr id="25604" name="Group 15"/>
          <p:cNvGrpSpPr>
            <a:grpSpLocks/>
          </p:cNvGrpSpPr>
          <p:nvPr/>
        </p:nvGrpSpPr>
        <p:grpSpPr bwMode="auto">
          <a:xfrm>
            <a:off x="530225" y="6161088"/>
            <a:ext cx="6875463" cy="741362"/>
            <a:chOff x="530900" y="6161088"/>
            <a:chExt cx="7338310" cy="741882"/>
          </a:xfrm>
        </p:grpSpPr>
        <p:pic>
          <p:nvPicPr>
            <p:cNvPr id="25607"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560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7"/>
          <p:cNvGrpSpPr>
            <a:grpSpLocks/>
          </p:cNvGrpSpPr>
          <p:nvPr/>
        </p:nvGrpSpPr>
        <p:grpSpPr bwMode="auto">
          <a:xfrm>
            <a:off x="530225" y="6161088"/>
            <a:ext cx="6875463" cy="741362"/>
            <a:chOff x="530900" y="6161088"/>
            <a:chExt cx="7338310" cy="741882"/>
          </a:xfrm>
        </p:grpSpPr>
        <p:pic>
          <p:nvPicPr>
            <p:cNvPr id="27658" name="Picture 18"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9"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0"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1"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36873" name="Rectangle 10"/>
          <p:cNvSpPr>
            <a:spLocks noChangeArrowheads="1"/>
          </p:cNvSpPr>
          <p:nvPr/>
        </p:nvSpPr>
        <p:spPr bwMode="auto">
          <a:xfrm>
            <a:off x="817563" y="603250"/>
            <a:ext cx="7342187"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    The Source and Pricing Justification Form</a:t>
            </a:r>
          </a:p>
        </p:txBody>
      </p:sp>
      <p:sp>
        <p:nvSpPr>
          <p:cNvPr id="27653" name="Text Box 11"/>
          <p:cNvSpPr txBox="1">
            <a:spLocks noChangeArrowheads="1"/>
          </p:cNvSpPr>
          <p:nvPr/>
        </p:nvSpPr>
        <p:spPr bwMode="auto">
          <a:xfrm>
            <a:off x="190500" y="976313"/>
            <a:ext cx="89154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200">
                <a:latin typeface="Gill Sans MT" panose="020B0502020104020203" pitchFamily="34" charset="0"/>
              </a:rPr>
              <a:t>                                             </a:t>
            </a:r>
            <a:r>
              <a:rPr lang="en-US" altLang="en-US" sz="2400" b="1">
                <a:latin typeface="Gill Sans MT" panose="020B0502020104020203" pitchFamily="34" charset="0"/>
              </a:rPr>
              <a:t>Pages 1 and 2</a:t>
            </a:r>
            <a:r>
              <a:rPr lang="en-US" altLang="en-US" sz="2200">
                <a:latin typeface="Gill Sans MT" panose="020B0502020104020203" pitchFamily="34" charset="0"/>
              </a:rPr>
              <a:t>    </a:t>
            </a:r>
          </a:p>
          <a:p>
            <a:pPr eaLnBrk="1" hangingPunct="1"/>
            <a:r>
              <a:rPr lang="en-US" altLang="en-US" sz="2000" b="1">
                <a:solidFill>
                  <a:schemeClr val="accent2"/>
                </a:solidFill>
                <a:latin typeface="Gill Sans MT" panose="020B0502020104020203" pitchFamily="34" charset="0"/>
              </a:rPr>
              <a:t>Basis for Award  -  Price Justification   -   Responsibility and Buyer Checks</a:t>
            </a:r>
            <a:endParaRPr lang="en-US" altLang="en-US" sz="2000" b="1">
              <a:latin typeface="Gill Sans MT" panose="020B0502020104020203" pitchFamily="34" charset="0"/>
            </a:endParaRPr>
          </a:p>
        </p:txBody>
      </p:sp>
      <p:sp>
        <p:nvSpPr>
          <p:cNvPr id="27656"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7657"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334" y="1735139"/>
            <a:ext cx="3366218" cy="4356100"/>
          </a:xfrm>
          <a:prstGeom prst="rect">
            <a:avLst/>
          </a:prstGeom>
          <a:ln>
            <a:solidFill>
              <a:schemeClr val="tx1"/>
            </a:solidFill>
          </a:ln>
          <a:effectLst/>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0110" y="1735138"/>
            <a:ext cx="3366079" cy="435610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305162" name="Rectangle 10"/>
          <p:cNvSpPr>
            <a:spLocks noChangeArrowheads="1"/>
          </p:cNvSpPr>
          <p:nvPr/>
        </p:nvSpPr>
        <p:spPr bwMode="auto">
          <a:xfrm>
            <a:off x="228600" y="617538"/>
            <a:ext cx="8610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Structure of the Form </a:t>
            </a:r>
          </a:p>
        </p:txBody>
      </p:sp>
      <p:sp>
        <p:nvSpPr>
          <p:cNvPr id="37898" name="Rectangle 11"/>
          <p:cNvSpPr>
            <a:spLocks noGrp="1" noChangeArrowheads="1"/>
          </p:cNvSpPr>
          <p:nvPr>
            <p:ph type="body" idx="1"/>
          </p:nvPr>
        </p:nvSpPr>
        <p:spPr bwMode="auto">
          <a:xfrm>
            <a:off x="457200" y="1122363"/>
            <a:ext cx="8229600" cy="44116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 typeface="Arial" panose="020B0604020202020204" pitchFamily="34" charset="0"/>
              <a:buNone/>
              <a:defRPr/>
            </a:pPr>
            <a:r>
              <a:rPr lang="en-US" altLang="en-US" sz="2200" dirty="0" smtClean="0">
                <a:latin typeface="Gill Sans MT" panose="020B0502020104020203" pitchFamily="34" charset="0"/>
              </a:rPr>
              <a:t>BASIS FOR AWARD</a:t>
            </a:r>
          </a:p>
          <a:p>
            <a:pPr marL="812800" indent="-812800" eaLnBrk="1" hangingPunct="1">
              <a:lnSpc>
                <a:spcPct val="90000"/>
              </a:lnSpc>
              <a:defRPr/>
            </a:pPr>
            <a:r>
              <a:rPr lang="en-US" altLang="en-US" sz="2400" dirty="0" smtClean="0">
                <a:latin typeface="Gill Sans MT" panose="020B0502020104020203" pitchFamily="34" charset="0"/>
              </a:rPr>
              <a:t>This section is used to indicate whether the purchase is Competitive or Single/Sole Source</a:t>
            </a:r>
          </a:p>
          <a:p>
            <a:pPr marL="0" indent="0" eaLnBrk="1" hangingPunct="1">
              <a:lnSpc>
                <a:spcPct val="90000"/>
              </a:lnSpc>
              <a:buNone/>
              <a:defRPr/>
            </a:pPr>
            <a:endParaRPr lang="en-US" altLang="en-US" sz="2200" dirty="0" smtClean="0">
              <a:latin typeface="Gill Sans MT" panose="020B0502020104020203" pitchFamily="34" charset="0"/>
            </a:endParaRPr>
          </a:p>
          <a:p>
            <a:pPr marL="768350" indent="-711200" eaLnBrk="1" hangingPunct="1">
              <a:lnSpc>
                <a:spcPct val="90000"/>
              </a:lnSpc>
              <a:defRPr/>
            </a:pPr>
            <a:r>
              <a:rPr lang="en-US" altLang="en-US" sz="2400" dirty="0" smtClean="0">
                <a:latin typeface="Gill Sans MT" panose="020B0502020104020203" pitchFamily="34" charset="0"/>
              </a:rPr>
              <a:t>If Single/Sole Source, check that box and go to pages 3 and 4 of the form</a:t>
            </a:r>
          </a:p>
          <a:p>
            <a:pPr marL="812800" indent="-812800" eaLnBrk="1" hangingPunct="1">
              <a:lnSpc>
                <a:spcPct val="90000"/>
              </a:lnSpc>
              <a:buFontTx/>
              <a:buNone/>
              <a:defRPr/>
            </a:pPr>
            <a:endParaRPr lang="en-US" altLang="en-US" sz="2200" i="1" dirty="0" smtClean="0">
              <a:solidFill>
                <a:srgbClr val="FFFF00"/>
              </a:solidFill>
              <a:latin typeface="Gill Sans MT" panose="020B0502020104020203" pitchFamily="34" charset="0"/>
            </a:endParaRPr>
          </a:p>
          <a:p>
            <a:pPr marL="812800" indent="-812800" eaLnBrk="1" hangingPunct="1">
              <a:lnSpc>
                <a:spcPct val="90000"/>
              </a:lnSpc>
              <a:defRPr/>
            </a:pPr>
            <a:r>
              <a:rPr lang="en-US" altLang="en-US" sz="2400" dirty="0" smtClean="0">
                <a:latin typeface="Gill Sans MT" panose="020B0502020104020203" pitchFamily="34" charset="0"/>
              </a:rPr>
              <a:t>If the Competitive box is checked:</a:t>
            </a:r>
            <a:r>
              <a:rPr lang="en-US" altLang="en-US" sz="2200" dirty="0" smtClean="0">
                <a:latin typeface="Gill Sans MT" panose="020B0502020104020203" pitchFamily="34" charset="0"/>
              </a:rPr>
              <a:t> </a:t>
            </a:r>
          </a:p>
          <a:p>
            <a:pPr marL="1212850" lvl="1" indent="-812800" eaLnBrk="1" hangingPunct="1">
              <a:lnSpc>
                <a:spcPct val="90000"/>
              </a:lnSpc>
              <a:defRPr/>
            </a:pPr>
            <a:r>
              <a:rPr lang="en-US" altLang="en-US" sz="1800" dirty="0" smtClean="0">
                <a:latin typeface="Gill Sans MT" panose="020B0502020104020203" pitchFamily="34" charset="0"/>
              </a:rPr>
              <a:t>The Requisitioner lists potential suppliers and notes any comments on the budgetary quotes in the Competitive Analysis section</a:t>
            </a:r>
            <a:endParaRPr lang="en-US" altLang="en-US" sz="1800" i="1" dirty="0" smtClean="0">
              <a:solidFill>
                <a:srgbClr val="FFFF00"/>
              </a:solidFill>
              <a:latin typeface="Gill Sans MT" panose="020B0502020104020203" pitchFamily="34" charset="0"/>
            </a:endParaRPr>
          </a:p>
        </p:txBody>
      </p:sp>
      <p:grpSp>
        <p:nvGrpSpPr>
          <p:cNvPr id="28677" name="Group 15"/>
          <p:cNvGrpSpPr>
            <a:grpSpLocks/>
          </p:cNvGrpSpPr>
          <p:nvPr/>
        </p:nvGrpSpPr>
        <p:grpSpPr bwMode="auto">
          <a:xfrm>
            <a:off x="530225" y="6161088"/>
            <a:ext cx="6875463" cy="741362"/>
            <a:chOff x="530900" y="6161088"/>
            <a:chExt cx="7338310" cy="741882"/>
          </a:xfrm>
        </p:grpSpPr>
        <p:pic>
          <p:nvPicPr>
            <p:cNvPr id="28680"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867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6" name="Rectangle 10"/>
          <p:cNvSpPr>
            <a:spLocks noChangeArrowheads="1"/>
          </p:cNvSpPr>
          <p:nvPr/>
        </p:nvSpPr>
        <p:spPr bwMode="auto">
          <a:xfrm>
            <a:off x="457200" y="619125"/>
            <a:ext cx="82296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Structure of the Form – Basis for Award (cont.)</a:t>
            </a:r>
          </a:p>
        </p:txBody>
      </p:sp>
      <p:sp>
        <p:nvSpPr>
          <p:cNvPr id="38922" name="Rectangle 11"/>
          <p:cNvSpPr>
            <a:spLocks noGrp="1" noChangeArrowheads="1"/>
          </p:cNvSpPr>
          <p:nvPr>
            <p:ph type="body" idx="1"/>
          </p:nvPr>
        </p:nvSpPr>
        <p:spPr bwMode="auto">
          <a:xfrm>
            <a:off x="314325" y="1130300"/>
            <a:ext cx="8515350" cy="4848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eaLnBrk="1" hangingPunct="1">
              <a:spcBef>
                <a:spcPts val="0"/>
              </a:spcBef>
              <a:defRPr/>
            </a:pPr>
            <a:r>
              <a:rPr lang="en-US" altLang="en-US" sz="2200" dirty="0" smtClean="0">
                <a:latin typeface="Gill Sans MT" panose="020B0502020104020203" pitchFamily="34" charset="0"/>
              </a:rPr>
              <a:t>If a Requistioner obtains quotes on an item(s) for purchase, the Requistioner must inform the supplier that the quote or bid is “budgetary”  </a:t>
            </a:r>
          </a:p>
          <a:p>
            <a:pPr marL="457200" lvl="1" indent="0" eaLnBrk="1" hangingPunct="1">
              <a:spcBef>
                <a:spcPts val="0"/>
              </a:spcBef>
              <a:buFont typeface="Arial" panose="020B0604020202020204" pitchFamily="34" charset="0"/>
              <a:buNone/>
              <a:defRPr/>
            </a:pPr>
            <a:endParaRPr lang="en-US" altLang="en-US" sz="2200" dirty="0" smtClean="0">
              <a:latin typeface="Gill Sans MT" panose="020B0502020104020203" pitchFamily="34" charset="0"/>
            </a:endParaRPr>
          </a:p>
          <a:p>
            <a:pPr lvl="1" eaLnBrk="1" hangingPunct="1">
              <a:spcBef>
                <a:spcPts val="0"/>
              </a:spcBef>
              <a:defRPr/>
            </a:pPr>
            <a:r>
              <a:rPr lang="en-US" altLang="en-US" sz="2200" dirty="0" smtClean="0">
                <a:latin typeface="Gill Sans MT" panose="020B0502020104020203" pitchFamily="34" charset="0"/>
              </a:rPr>
              <a:t>The Buyer must verify the quote to ensure that firm quotes</a:t>
            </a:r>
            <a:r>
              <a:rPr lang="en-US" altLang="en-US" sz="2200" dirty="0">
                <a:latin typeface="Gill Sans MT" panose="020B0502020104020203" pitchFamily="34" charset="0"/>
              </a:rPr>
              <a:t> are </a:t>
            </a:r>
            <a:r>
              <a:rPr lang="en-US" altLang="en-US" sz="2200" dirty="0" smtClean="0">
                <a:latin typeface="Gill Sans MT" panose="020B0502020104020203" pitchFamily="34" charset="0"/>
              </a:rPr>
              <a:t>acquired for any purchase in excess of $3,500 (and to satisfy the requirement that quotes must be acquired by a Buyer)</a:t>
            </a:r>
          </a:p>
          <a:p>
            <a:pPr lvl="1" eaLnBrk="1" hangingPunct="1">
              <a:spcBef>
                <a:spcPts val="0"/>
              </a:spcBef>
              <a:defRPr/>
            </a:pPr>
            <a:endParaRPr lang="en-US" altLang="en-US" sz="2200" dirty="0" smtClean="0">
              <a:latin typeface="Gill Sans MT" panose="020B0502020104020203" pitchFamily="34" charset="0"/>
            </a:endParaRPr>
          </a:p>
          <a:p>
            <a:pPr lvl="1" eaLnBrk="1" hangingPunct="1">
              <a:spcBef>
                <a:spcPts val="0"/>
              </a:spcBef>
              <a:defRPr/>
            </a:pPr>
            <a:r>
              <a:rPr lang="en-US" altLang="en-US" sz="2200" dirty="0" smtClean="0">
                <a:latin typeface="Gill Sans MT" panose="020B0502020104020203" pitchFamily="34" charset="0"/>
              </a:rPr>
              <a:t>If a selection is made to a supplier other than the lowest bidder, state your reasons for the choice</a:t>
            </a:r>
          </a:p>
          <a:p>
            <a:pPr lvl="1" eaLnBrk="1" hangingPunct="1">
              <a:spcBef>
                <a:spcPts val="0"/>
              </a:spcBef>
              <a:buFont typeface="Tahoma" pitchFamily="34" charset="0"/>
              <a:buNone/>
              <a:defRPr/>
            </a:pPr>
            <a:endParaRPr lang="en-US" altLang="en-US" sz="2200" dirty="0" smtClean="0">
              <a:latin typeface="Gill Sans MT" panose="020B0502020104020203" pitchFamily="34" charset="0"/>
            </a:endParaRPr>
          </a:p>
          <a:p>
            <a:pPr lvl="1" eaLnBrk="1" hangingPunct="1">
              <a:spcBef>
                <a:spcPts val="0"/>
              </a:spcBef>
              <a:defRPr/>
            </a:pPr>
            <a:r>
              <a:rPr lang="en-US" altLang="en-US" sz="2200" dirty="0" smtClean="0">
                <a:latin typeface="Gill Sans MT" panose="020B0502020104020203" pitchFamily="34" charset="0"/>
              </a:rPr>
              <a:t>Always support your decision by demonstrating how it represents the “best value”</a:t>
            </a:r>
            <a:endParaRPr lang="en-US" altLang="en-US" sz="2000" dirty="0" smtClean="0"/>
          </a:p>
        </p:txBody>
      </p:sp>
      <p:grpSp>
        <p:nvGrpSpPr>
          <p:cNvPr id="29700" name="Group 15"/>
          <p:cNvGrpSpPr>
            <a:grpSpLocks/>
          </p:cNvGrpSpPr>
          <p:nvPr/>
        </p:nvGrpSpPr>
        <p:grpSpPr bwMode="auto">
          <a:xfrm>
            <a:off x="530225" y="6161088"/>
            <a:ext cx="6875463" cy="741362"/>
            <a:chOff x="530900" y="6161088"/>
            <a:chExt cx="7338310" cy="741882"/>
          </a:xfrm>
        </p:grpSpPr>
        <p:pic>
          <p:nvPicPr>
            <p:cNvPr id="29703"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9702"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3072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072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386" name="Rectangle 10"/>
          <p:cNvSpPr>
            <a:spLocks noChangeArrowheads="1"/>
          </p:cNvSpPr>
          <p:nvPr/>
        </p:nvSpPr>
        <p:spPr bwMode="auto">
          <a:xfrm>
            <a:off x="0" y="619125"/>
            <a:ext cx="91440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Structure of the Form - Price Justification (Section II)</a:t>
            </a:r>
          </a:p>
        </p:txBody>
      </p:sp>
      <p:sp>
        <p:nvSpPr>
          <p:cNvPr id="39942" name="Rectangle 11"/>
          <p:cNvSpPr>
            <a:spLocks noGrp="1" noChangeArrowheads="1"/>
          </p:cNvSpPr>
          <p:nvPr>
            <p:ph type="body" idx="1"/>
          </p:nvPr>
        </p:nvSpPr>
        <p:spPr bwMode="auto">
          <a:xfrm>
            <a:off x="457200" y="1103313"/>
            <a:ext cx="8229600" cy="49641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defRPr/>
            </a:pPr>
            <a:r>
              <a:rPr lang="en-US" altLang="en-US" sz="2400" dirty="0" smtClean="0">
                <a:latin typeface="Gill Sans MT" pitchFamily="34" charset="0"/>
              </a:rPr>
              <a:t>With initial input from the Requistioner, this section will be completed by the Buyer</a:t>
            </a:r>
          </a:p>
          <a:p>
            <a:pPr eaLnBrk="1" hangingPunct="1">
              <a:lnSpc>
                <a:spcPct val="90000"/>
              </a:lnSpc>
              <a:defRPr/>
            </a:pPr>
            <a:endParaRPr lang="en-US" altLang="en-US" sz="2400" dirty="0" smtClean="0">
              <a:latin typeface="Gill Sans MT" pitchFamily="34" charset="0"/>
            </a:endParaRPr>
          </a:p>
          <a:p>
            <a:pPr eaLnBrk="1" hangingPunct="1">
              <a:lnSpc>
                <a:spcPct val="90000"/>
              </a:lnSpc>
              <a:defRPr/>
            </a:pPr>
            <a:r>
              <a:rPr lang="en-US" altLang="en-US" sz="2400" dirty="0" smtClean="0">
                <a:latin typeface="Gill Sans MT" pitchFamily="34" charset="0"/>
              </a:rPr>
              <a:t>This section is used to explain the selection of a supplier based on competitive evaluation, pricing information or market based pricing analysis</a:t>
            </a:r>
          </a:p>
          <a:p>
            <a:pPr eaLnBrk="1" hangingPunct="1">
              <a:lnSpc>
                <a:spcPct val="90000"/>
              </a:lnSpc>
              <a:defRPr/>
            </a:pPr>
            <a:endParaRPr lang="en-US" altLang="en-US" sz="2400" dirty="0" smtClean="0">
              <a:latin typeface="Gill Sans MT" pitchFamily="34" charset="0"/>
            </a:endParaRPr>
          </a:p>
          <a:p>
            <a:pPr eaLnBrk="1" hangingPunct="1">
              <a:lnSpc>
                <a:spcPct val="90000"/>
              </a:lnSpc>
              <a:defRPr/>
            </a:pPr>
            <a:r>
              <a:rPr lang="en-US" altLang="en-US" sz="2400" dirty="0" smtClean="0">
                <a:latin typeface="Gill Sans MT" pitchFamily="34" charset="0"/>
              </a:rPr>
              <a:t>The Sourcing form lists 4 options for acquiring quotes </a:t>
            </a:r>
          </a:p>
          <a:p>
            <a:pPr lvl="1" eaLnBrk="1" hangingPunct="1">
              <a:lnSpc>
                <a:spcPct val="90000"/>
              </a:lnSpc>
              <a:defRPr/>
            </a:pPr>
            <a:r>
              <a:rPr lang="en-US" altLang="en-US" sz="2200" dirty="0" smtClean="0">
                <a:latin typeface="Gill Sans MT" pitchFamily="34" charset="0"/>
              </a:rPr>
              <a:t>The first 2 options will be used most often and can sometimes be completed by the Requistioner</a:t>
            </a:r>
            <a:r>
              <a:rPr lang="en-US" altLang="en-US" sz="2200" dirty="0">
                <a:latin typeface="Gill Sans MT" pitchFamily="34" charset="0"/>
              </a:rPr>
              <a:t>.</a:t>
            </a:r>
            <a:r>
              <a:rPr lang="en-US" altLang="en-US" sz="2200" dirty="0" smtClean="0">
                <a:latin typeface="Gill Sans MT" pitchFamily="34" charset="0"/>
              </a:rPr>
              <a:t>  They are: </a:t>
            </a:r>
          </a:p>
          <a:p>
            <a:pPr marL="457200" lvl="1" indent="0" eaLnBrk="1" hangingPunct="1">
              <a:lnSpc>
                <a:spcPct val="90000"/>
              </a:lnSpc>
              <a:buFont typeface="Arial" panose="020B0604020202020204" pitchFamily="34" charset="0"/>
              <a:buNone/>
              <a:defRPr/>
            </a:pPr>
            <a:r>
              <a:rPr lang="en-US" altLang="en-US" sz="2200" dirty="0" smtClean="0">
                <a:latin typeface="Gill Sans MT" pitchFamily="34" charset="0"/>
              </a:rPr>
              <a:t>1. Responses to a solicitation (expected to be used most often)</a:t>
            </a:r>
          </a:p>
          <a:p>
            <a:pPr marL="457200" lvl="1" indent="0" eaLnBrk="1" hangingPunct="1">
              <a:lnSpc>
                <a:spcPct val="90000"/>
              </a:lnSpc>
              <a:buFont typeface="Arial" panose="020B0604020202020204" pitchFamily="34" charset="0"/>
              <a:buNone/>
              <a:defRPr/>
            </a:pPr>
            <a:r>
              <a:rPr lang="en-US" altLang="en-US" sz="2200" dirty="0" smtClean="0">
                <a:latin typeface="Gill Sans MT" pitchFamily="34" charset="0"/>
              </a:rPr>
              <a:t>2. Comparison to recently purchased similar items (if the same or very similar items were purchased within the last year)</a:t>
            </a:r>
          </a:p>
          <a:p>
            <a:pPr lvl="1" eaLnBrk="1" hangingPunct="1">
              <a:lnSpc>
                <a:spcPct val="90000"/>
              </a:lnSpc>
              <a:defRPr/>
            </a:pPr>
            <a:endParaRPr lang="en-US" altLang="en-US" sz="2200" dirty="0" smtClean="0">
              <a:solidFill>
                <a:srgbClr val="FFFF00"/>
              </a:solidFill>
              <a:latin typeface="Gill Sans MT" pitchFamily="34" charset="0"/>
            </a:endParaRPr>
          </a:p>
        </p:txBody>
      </p:sp>
      <p:grpSp>
        <p:nvGrpSpPr>
          <p:cNvPr id="30727" name="Group 15"/>
          <p:cNvGrpSpPr>
            <a:grpSpLocks/>
          </p:cNvGrpSpPr>
          <p:nvPr/>
        </p:nvGrpSpPr>
        <p:grpSpPr bwMode="auto">
          <a:xfrm>
            <a:off x="530225" y="6161088"/>
            <a:ext cx="6875463" cy="741362"/>
            <a:chOff x="530900" y="6161088"/>
            <a:chExt cx="7338310" cy="741882"/>
          </a:xfrm>
        </p:grpSpPr>
        <p:pic>
          <p:nvPicPr>
            <p:cNvPr id="30728"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bwMode="auto">
          <a:xfrm>
            <a:off x="0" y="604838"/>
            <a:ext cx="9023350" cy="1082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Tx/>
              <a:buNone/>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Structure of the Form - Price Justification (Sect. II) – (cont.)</a:t>
            </a:r>
          </a:p>
        </p:txBody>
      </p:sp>
      <p:sp>
        <p:nvSpPr>
          <p:cNvPr id="39939" name="Rectangle 4"/>
          <p:cNvSpPr>
            <a:spLocks noChangeArrowheads="1"/>
          </p:cNvSpPr>
          <p:nvPr/>
        </p:nvSpPr>
        <p:spPr bwMode="auto">
          <a:xfrm>
            <a:off x="149225" y="1538288"/>
            <a:ext cx="8874125"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Calibri" pitchFamily="34" charset="0"/>
                <a:cs typeface="Arial" pitchFamily="34" charset="0"/>
              </a:defRPr>
            </a:lvl1pPr>
            <a:lvl2pPr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marL="800100" lvl="1" indent="-342900" eaLnBrk="1" hangingPunct="1">
              <a:buFontTx/>
              <a:buChar char="-"/>
              <a:defRPr/>
            </a:pPr>
            <a:r>
              <a:rPr lang="en-US" altLang="en-US" sz="2200" dirty="0" smtClean="0">
                <a:latin typeface="Gill Sans MT" panose="020B0502020104020203" pitchFamily="34" charset="0"/>
              </a:rPr>
              <a:t>The final two options will likely need Buyer assistance since they 	require a deeper level of research into price comparisons.</a:t>
            </a:r>
          </a:p>
          <a:p>
            <a:pPr lvl="1" eaLnBrk="1" hangingPunct="1">
              <a:defRPr/>
            </a:pPr>
            <a:endParaRPr lang="en-US" altLang="en-US" sz="2200" dirty="0" smtClean="0">
              <a:solidFill>
                <a:srgbClr val="66FFFF"/>
              </a:solidFill>
              <a:latin typeface="Gill Sans MT" panose="020B0502020104020203" pitchFamily="34" charset="0"/>
            </a:endParaRPr>
          </a:p>
          <a:p>
            <a:pPr lvl="1" eaLnBrk="1" hangingPunct="1">
              <a:defRPr/>
            </a:pPr>
            <a:r>
              <a:rPr lang="en-US" altLang="en-US" sz="2200" dirty="0" smtClean="0">
                <a:latin typeface="Gill Sans MT" panose="020B0502020104020203" pitchFamily="34" charset="0"/>
              </a:rPr>
              <a:t>3. Comparison to competitive published price lists </a:t>
            </a:r>
            <a:r>
              <a:rPr lang="en-US" altLang="en-US" sz="2200" dirty="0" smtClean="0">
                <a:solidFill>
                  <a:schemeClr val="accent5">
                    <a:lumMod val="75000"/>
                  </a:schemeClr>
                </a:solidFill>
                <a:latin typeface="Gill Sans MT" panose="020B0502020104020203" pitchFamily="34" charset="0"/>
              </a:rPr>
              <a:t>(Usually done by the Buyer, although Requisitioner may be asked to provide information)</a:t>
            </a:r>
          </a:p>
          <a:p>
            <a:pPr lvl="1" eaLnBrk="1" hangingPunct="1">
              <a:defRPr/>
            </a:pPr>
            <a:endParaRPr lang="en-US" altLang="en-US" sz="2200" dirty="0" smtClean="0">
              <a:latin typeface="Gill Sans MT" panose="020B0502020104020203" pitchFamily="34" charset="0"/>
            </a:endParaRPr>
          </a:p>
          <a:p>
            <a:pPr lvl="1" eaLnBrk="1" hangingPunct="1">
              <a:defRPr/>
            </a:pPr>
            <a:r>
              <a:rPr lang="en-US" altLang="en-US" sz="2200" dirty="0" smtClean="0">
                <a:latin typeface="Gill Sans MT" panose="020B0502020104020203" pitchFamily="34" charset="0"/>
              </a:rPr>
              <a:t>4. Comparison of prices using market research on the same or similar items</a:t>
            </a:r>
            <a:r>
              <a:rPr lang="en-US" altLang="en-US" sz="2200" dirty="0">
                <a:solidFill>
                  <a:schemeClr val="accent5">
                    <a:lumMod val="75000"/>
                  </a:schemeClr>
                </a:solidFill>
                <a:latin typeface="Gill Sans MT" panose="020B0502020104020203" pitchFamily="34" charset="0"/>
              </a:rPr>
              <a:t> </a:t>
            </a:r>
            <a:r>
              <a:rPr lang="en-US" altLang="en-US" sz="2200" dirty="0" smtClean="0">
                <a:solidFill>
                  <a:schemeClr val="accent5">
                    <a:lumMod val="75000"/>
                  </a:schemeClr>
                </a:solidFill>
                <a:latin typeface="Gill Sans MT" panose="020B0502020104020203" pitchFamily="34" charset="0"/>
              </a:rPr>
              <a:t>(Usually done by the Buyer, although Requisitioner may be asked to provide information</a:t>
            </a:r>
            <a:r>
              <a:rPr lang="en-US" altLang="en-US" sz="2200" dirty="0" smtClean="0">
                <a:solidFill>
                  <a:schemeClr val="accent5">
                    <a:lumMod val="60000"/>
                    <a:lumOff val="40000"/>
                  </a:schemeClr>
                </a:solidFill>
                <a:latin typeface="Gill Sans MT" panose="020B0502020104020203" pitchFamily="34" charset="0"/>
              </a:rPr>
              <a:t>)</a:t>
            </a:r>
          </a:p>
        </p:txBody>
      </p:sp>
      <p:grpSp>
        <p:nvGrpSpPr>
          <p:cNvPr id="31748" name="Group 10"/>
          <p:cNvGrpSpPr>
            <a:grpSpLocks/>
          </p:cNvGrpSpPr>
          <p:nvPr/>
        </p:nvGrpSpPr>
        <p:grpSpPr bwMode="auto">
          <a:xfrm>
            <a:off x="530225" y="6161088"/>
            <a:ext cx="6875463" cy="741362"/>
            <a:chOff x="530900" y="6161088"/>
            <a:chExt cx="7338310" cy="741882"/>
          </a:xfrm>
        </p:grpSpPr>
        <p:pic>
          <p:nvPicPr>
            <p:cNvPr id="31751"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9"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1750"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6"/>
          <p:cNvGrpSpPr>
            <a:grpSpLocks/>
          </p:cNvGrpSpPr>
          <p:nvPr/>
        </p:nvGrpSpPr>
        <p:grpSpPr bwMode="auto">
          <a:xfrm>
            <a:off x="530225" y="6161088"/>
            <a:ext cx="6875463" cy="741362"/>
            <a:chOff x="530900" y="6161088"/>
            <a:chExt cx="7338310" cy="741882"/>
          </a:xfrm>
        </p:grpSpPr>
        <p:pic>
          <p:nvPicPr>
            <p:cNvPr id="32777" name="Picture 17"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8"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9"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0"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10" name="Rectangle 10"/>
          <p:cNvSpPr>
            <a:spLocks noChangeArrowheads="1"/>
          </p:cNvSpPr>
          <p:nvPr/>
        </p:nvSpPr>
        <p:spPr bwMode="auto">
          <a:xfrm>
            <a:off x="0" y="619125"/>
            <a:ext cx="9144000"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smtClean="0">
                <a:latin typeface="Gill Sans MT" panose="020B0502020104020203" pitchFamily="34" charset="0"/>
                <a:cs typeface="+mn-cs"/>
              </a:rPr>
              <a:t>Structure of the Form - Single/Sole Source Justification</a:t>
            </a:r>
            <a:r>
              <a:rPr lang="en-US" altLang="en-US" sz="2700" dirty="0" smtClean="0">
                <a:effectLst/>
                <a:latin typeface="Gill Sans MT" panose="020B0502020104020203" pitchFamily="34" charset="0"/>
                <a:cs typeface="+mn-cs"/>
              </a:rPr>
              <a:t>.</a:t>
            </a:r>
          </a:p>
        </p:txBody>
      </p:sp>
      <p:sp>
        <p:nvSpPr>
          <p:cNvPr id="41992" name="Rectangle 2"/>
          <p:cNvSpPr>
            <a:spLocks noChangeArrowheads="1"/>
          </p:cNvSpPr>
          <p:nvPr/>
        </p:nvSpPr>
        <p:spPr bwMode="auto">
          <a:xfrm>
            <a:off x="149225" y="970208"/>
            <a:ext cx="87995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marL="342900" indent="-342900" eaLnBrk="1" hangingPunct="1">
              <a:buFont typeface="Arial" panose="020B0604020202020204" pitchFamily="34" charset="0"/>
              <a:buChar char="•"/>
              <a:defRPr/>
            </a:pPr>
            <a:r>
              <a:rPr lang="en-US" altLang="en-US" sz="2400" dirty="0" smtClean="0">
                <a:latin typeface="Gill Sans MT" pitchFamily="34" charset="0"/>
              </a:rPr>
              <a:t>If you select Single/Sole Source on Page 1, you must complete and sign pages 3 and 4.</a:t>
            </a:r>
            <a:endParaRPr lang="en-US" altLang="en-US" sz="2400" strike="sngStrike" dirty="0" smtClean="0">
              <a:latin typeface="Gill Sans MT" pitchFamily="34" charset="0"/>
            </a:endParaRPr>
          </a:p>
        </p:txBody>
      </p:sp>
      <p:sp>
        <p:nvSpPr>
          <p:cNvPr id="3277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277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901" y="1801205"/>
            <a:ext cx="3369000" cy="4359883"/>
          </a:xfrm>
          <a:prstGeom prst="rect">
            <a:avLst/>
          </a:prstGeom>
          <a:ln>
            <a:solidFill>
              <a:schemeClr val="tx1"/>
            </a:solidFill>
          </a:ln>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81" y="1801205"/>
            <a:ext cx="3369001" cy="4359883"/>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33795" name="Rectangle 13"/>
          <p:cNvSpPr>
            <a:spLocks noGrp="1" noChangeArrowheads="1"/>
          </p:cNvSpPr>
          <p:nvPr>
            <p:ph type="body" sz="half" idx="1"/>
          </p:nvPr>
        </p:nvSpPr>
        <p:spPr bwMode="auto">
          <a:xfrm>
            <a:off x="457200" y="1044575"/>
            <a:ext cx="8305800" cy="4722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smtClean="0">
                <a:latin typeface="Gill Sans MT" panose="020B0502020104020203" pitchFamily="34" charset="0"/>
              </a:rPr>
              <a:t>This section documents and justifies the Single/Sole Source purchasing decision.</a:t>
            </a:r>
          </a:p>
          <a:p>
            <a:pPr marL="0" indent="0" eaLnBrk="1" hangingPunct="1">
              <a:lnSpc>
                <a:spcPct val="80000"/>
              </a:lnSpc>
              <a:buNone/>
            </a:pPr>
            <a:endParaRPr lang="en-US" altLang="en-US" sz="2400" dirty="0" smtClean="0">
              <a:latin typeface="Gill Sans MT" panose="020B0502020104020203" pitchFamily="34" charset="0"/>
            </a:endParaRPr>
          </a:p>
          <a:p>
            <a:pPr eaLnBrk="1" hangingPunct="1">
              <a:lnSpc>
                <a:spcPct val="80000"/>
              </a:lnSpc>
            </a:pPr>
            <a:r>
              <a:rPr lang="en-US" altLang="en-US" sz="2400" dirty="0" smtClean="0">
                <a:latin typeface="Gill Sans MT" panose="020B0502020104020203" pitchFamily="34" charset="0"/>
              </a:rPr>
              <a:t>This portion of the form must be signed by the </a:t>
            </a:r>
            <a:r>
              <a:rPr lang="en-US" altLang="en-US" sz="2400" dirty="0" err="1" smtClean="0">
                <a:latin typeface="Gill Sans MT" panose="020B0502020104020203" pitchFamily="34" charset="0"/>
              </a:rPr>
              <a:t>requistioner</a:t>
            </a:r>
            <a:r>
              <a:rPr lang="en-US" altLang="en-US" sz="2400" dirty="0" smtClean="0">
                <a:latin typeface="Gill Sans MT" panose="020B0502020104020203" pitchFamily="34" charset="0"/>
              </a:rPr>
              <a:t>.</a:t>
            </a:r>
          </a:p>
          <a:p>
            <a:pPr eaLnBrk="1" hangingPunct="1">
              <a:lnSpc>
                <a:spcPct val="80000"/>
              </a:lnSpc>
            </a:pPr>
            <a:endParaRPr lang="en-US" altLang="en-US" sz="2400" dirty="0" smtClean="0">
              <a:latin typeface="Gill Sans MT" panose="020B0502020104020203" pitchFamily="34" charset="0"/>
            </a:endParaRPr>
          </a:p>
          <a:p>
            <a:pPr eaLnBrk="1" hangingPunct="1">
              <a:lnSpc>
                <a:spcPct val="80000"/>
              </a:lnSpc>
            </a:pPr>
            <a:r>
              <a:rPr lang="en-US" altLang="en-US" sz="2400" dirty="0" smtClean="0">
                <a:latin typeface="Gill Sans MT" panose="020B0502020104020203" pitchFamily="34" charset="0"/>
              </a:rPr>
              <a:t>There are 4 categories</a:t>
            </a:r>
            <a:r>
              <a:rPr lang="en-US" altLang="en-US" sz="2400" dirty="0" smtClean="0">
                <a:solidFill>
                  <a:srgbClr val="FF0000"/>
                </a:solidFill>
                <a:latin typeface="Gill Sans MT" panose="020B0502020104020203" pitchFamily="34" charset="0"/>
              </a:rPr>
              <a:t> </a:t>
            </a:r>
            <a:r>
              <a:rPr lang="en-US" altLang="en-US" sz="2400" dirty="0" smtClean="0">
                <a:latin typeface="Gill Sans MT" panose="020B0502020104020203" pitchFamily="34" charset="0"/>
              </a:rPr>
              <a:t>on the Single/Sole Source Form.</a:t>
            </a:r>
          </a:p>
          <a:p>
            <a:pPr lvl="1" eaLnBrk="1" hangingPunct="1">
              <a:lnSpc>
                <a:spcPct val="80000"/>
              </a:lnSpc>
            </a:pPr>
            <a:r>
              <a:rPr lang="en-US" altLang="en-US" sz="2400" dirty="0" smtClean="0">
                <a:latin typeface="Gill Sans MT" panose="020B0502020104020203" pitchFamily="34" charset="0"/>
              </a:rPr>
              <a:t>Select the most appropriate category and fill in the justification details in the applicable box.</a:t>
            </a:r>
          </a:p>
          <a:p>
            <a:pPr lvl="1" eaLnBrk="1" hangingPunct="1">
              <a:lnSpc>
                <a:spcPct val="80000"/>
              </a:lnSpc>
            </a:pPr>
            <a:r>
              <a:rPr lang="en-US" altLang="en-US" sz="2400" dirty="0" smtClean="0">
                <a:latin typeface="Gill Sans MT" panose="020B0502020104020203" pitchFamily="34" charset="0"/>
              </a:rPr>
              <a:t>If your justification does not fit into one of the 4 categories on the form, it might not be considered a Single/Sole Source, and you might have to seek competition.</a:t>
            </a:r>
          </a:p>
          <a:p>
            <a:pPr eaLnBrk="1" hangingPunct="1">
              <a:lnSpc>
                <a:spcPct val="80000"/>
              </a:lnSpc>
            </a:pPr>
            <a:endParaRPr lang="en-US" altLang="en-US" sz="2400" dirty="0" smtClean="0">
              <a:latin typeface="Gill Sans MT" panose="020B0502020104020203" pitchFamily="34" charset="0"/>
            </a:endParaRPr>
          </a:p>
          <a:p>
            <a:pPr eaLnBrk="1" hangingPunct="1">
              <a:lnSpc>
                <a:spcPct val="80000"/>
              </a:lnSpc>
              <a:buFontTx/>
              <a:buNone/>
            </a:pPr>
            <a:endParaRPr lang="en-US" altLang="en-US" sz="1600" i="1" u="sng" dirty="0" smtClean="0"/>
          </a:p>
        </p:txBody>
      </p:sp>
      <p:sp>
        <p:nvSpPr>
          <p:cNvPr id="312332" name="Rectangle 12"/>
          <p:cNvSpPr>
            <a:spLocks noChangeArrowheads="1"/>
          </p:cNvSpPr>
          <p:nvPr/>
        </p:nvSpPr>
        <p:spPr bwMode="auto">
          <a:xfrm>
            <a:off x="1611313" y="601663"/>
            <a:ext cx="58769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smtClean="0">
                <a:latin typeface="Gill Sans MT" panose="020B0502020104020203" pitchFamily="34" charset="0"/>
                <a:cs typeface="+mn-cs"/>
              </a:rPr>
              <a:t>Single or Sole Source Justification</a:t>
            </a:r>
          </a:p>
        </p:txBody>
      </p:sp>
      <p:grpSp>
        <p:nvGrpSpPr>
          <p:cNvPr id="33797" name="Group 15"/>
          <p:cNvGrpSpPr>
            <a:grpSpLocks/>
          </p:cNvGrpSpPr>
          <p:nvPr/>
        </p:nvGrpSpPr>
        <p:grpSpPr bwMode="auto">
          <a:xfrm>
            <a:off x="530225" y="6161088"/>
            <a:ext cx="6875463" cy="741362"/>
            <a:chOff x="530900" y="6161088"/>
            <a:chExt cx="7338310" cy="741882"/>
          </a:xfrm>
        </p:grpSpPr>
        <p:pic>
          <p:nvPicPr>
            <p:cNvPr id="33800"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79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379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Grp="1" noChangeArrowheads="1"/>
          </p:cNvSpPr>
          <p:nvPr>
            <p:ph type="body" sz="half" idx="1"/>
          </p:nvPr>
        </p:nvSpPr>
        <p:spPr bwMode="auto">
          <a:xfrm>
            <a:off x="344488" y="1181100"/>
            <a:ext cx="8455025"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dirty="0" smtClean="0">
                <a:latin typeface="Gill Sans MT" panose="020B0502020104020203" pitchFamily="34" charset="0"/>
              </a:rPr>
              <a:t>Establish parameters for purchases and describe the process</a:t>
            </a:r>
          </a:p>
          <a:p>
            <a:pPr eaLnBrk="1" hangingPunct="1"/>
            <a:r>
              <a:rPr lang="en-US" altLang="en-US" sz="2400" dirty="0" smtClean="0">
                <a:latin typeface="Gill Sans MT" panose="020B0502020104020203" pitchFamily="34" charset="0"/>
              </a:rPr>
              <a:t>Explain the type of information needed for a purchase requisition (PR)</a:t>
            </a:r>
          </a:p>
          <a:p>
            <a:pPr eaLnBrk="1" hangingPunct="1"/>
            <a:r>
              <a:rPr lang="en-US" altLang="en-US" sz="2400" dirty="0" smtClean="0">
                <a:latin typeface="Gill Sans MT" panose="020B0502020104020203" pitchFamily="34" charset="0"/>
              </a:rPr>
              <a:t>Explain the key decision points and documentation required for different levels of purchases </a:t>
            </a:r>
          </a:p>
          <a:p>
            <a:pPr eaLnBrk="1" hangingPunct="1"/>
            <a:r>
              <a:rPr lang="en-US" altLang="en-US" sz="2400" dirty="0" smtClean="0">
                <a:latin typeface="Gill Sans MT" panose="020B0502020104020203" pitchFamily="34" charset="0"/>
              </a:rPr>
              <a:t>Clarify the roles and responsibilities involved in the purchasing process</a:t>
            </a:r>
          </a:p>
          <a:p>
            <a:pPr eaLnBrk="1" hangingPunct="1"/>
            <a:r>
              <a:rPr lang="en-US" altLang="en-US" sz="2400" dirty="0" smtClean="0">
                <a:latin typeface="Gill Sans MT" panose="020B0502020104020203" pitchFamily="34" charset="0"/>
              </a:rPr>
              <a:t>Walk through the purchasing process</a:t>
            </a:r>
          </a:p>
          <a:p>
            <a:pPr eaLnBrk="1" hangingPunct="1"/>
            <a:r>
              <a:rPr lang="en-US" altLang="en-US" sz="2400" dirty="0" smtClean="0">
                <a:latin typeface="Gill Sans MT" panose="020B0502020104020203" pitchFamily="34" charset="0"/>
              </a:rPr>
              <a:t>Provide links and contact information for additional resources</a:t>
            </a:r>
          </a:p>
        </p:txBody>
      </p:sp>
      <p:sp>
        <p:nvSpPr>
          <p:cNvPr id="271374" name="Rectangle 14"/>
          <p:cNvSpPr>
            <a:spLocks noChangeArrowheads="1"/>
          </p:cNvSpPr>
          <p:nvPr/>
        </p:nvSpPr>
        <p:spPr bwMode="auto">
          <a:xfrm>
            <a:off x="698500" y="619125"/>
            <a:ext cx="77263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P2P Training Objectives</a:t>
            </a:r>
          </a:p>
        </p:txBody>
      </p:sp>
      <p:grpSp>
        <p:nvGrpSpPr>
          <p:cNvPr id="17412" name="Group 10"/>
          <p:cNvGrpSpPr>
            <a:grpSpLocks/>
          </p:cNvGrpSpPr>
          <p:nvPr/>
        </p:nvGrpSpPr>
        <p:grpSpPr bwMode="auto">
          <a:xfrm>
            <a:off x="530225" y="6161088"/>
            <a:ext cx="6875463" cy="741362"/>
            <a:chOff x="530900" y="6161088"/>
            <a:chExt cx="7338310" cy="741882"/>
          </a:xfrm>
        </p:grpSpPr>
        <p:pic>
          <p:nvPicPr>
            <p:cNvPr id="17415"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1741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0" name="Rectangle 10"/>
          <p:cNvSpPr>
            <a:spLocks noChangeArrowheads="1"/>
          </p:cNvSpPr>
          <p:nvPr/>
        </p:nvSpPr>
        <p:spPr bwMode="auto">
          <a:xfrm>
            <a:off x="234460" y="665945"/>
            <a:ext cx="8686800" cy="57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fontAlgn="auto">
              <a:spcBef>
                <a:spcPts val="0"/>
              </a:spcBef>
              <a:spcAft>
                <a:spcPts val="0"/>
              </a:spcAft>
              <a:defRPr/>
            </a:pPr>
            <a:r>
              <a:rPr lang="en-US" altLang="en-US" sz="2700" b="1" dirty="0" smtClean="0">
                <a:latin typeface="Gill Sans MT" panose="020B0502020104020203" pitchFamily="34" charset="0"/>
                <a:cs typeface="+mn-cs"/>
              </a:rPr>
              <a:t>Importance of the Source and Price Justification Form (SPJ)	</a:t>
            </a:r>
            <a:endParaRPr lang="en-US" altLang="en-US" sz="2700" strike="sngStrike" dirty="0" smtClean="0">
              <a:latin typeface="Gill Sans MT" panose="020B0502020104020203" pitchFamily="34" charset="0"/>
              <a:cs typeface="+mn-cs"/>
            </a:endParaRPr>
          </a:p>
        </p:txBody>
      </p:sp>
      <p:sp>
        <p:nvSpPr>
          <p:cNvPr id="36867" name="Rectangle 11"/>
          <p:cNvSpPr>
            <a:spLocks noGrp="1" noChangeArrowheads="1"/>
          </p:cNvSpPr>
          <p:nvPr>
            <p:ph type="body" idx="1"/>
          </p:nvPr>
        </p:nvSpPr>
        <p:spPr bwMode="auto">
          <a:xfrm>
            <a:off x="457200" y="1458913"/>
            <a:ext cx="8229600" cy="401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smtClean="0">
                <a:latin typeface="Gill Sans MT" panose="020B0502020104020203" pitchFamily="34" charset="0"/>
              </a:rPr>
              <a:t>The Source and Price Justification Form is meant to encourage and ensure competition in all procurements, particularly those in excess of $3,500</a:t>
            </a:r>
          </a:p>
          <a:p>
            <a:pPr eaLnBrk="1" hangingPunct="1">
              <a:lnSpc>
                <a:spcPct val="80000"/>
              </a:lnSpc>
            </a:pPr>
            <a:endParaRPr lang="en-US" altLang="en-US" sz="2400" dirty="0" smtClean="0">
              <a:latin typeface="Gill Sans MT" panose="020B0502020104020203" pitchFamily="34" charset="0"/>
            </a:endParaRPr>
          </a:p>
          <a:p>
            <a:pPr eaLnBrk="1" hangingPunct="1">
              <a:lnSpc>
                <a:spcPct val="80000"/>
              </a:lnSpc>
            </a:pPr>
            <a:r>
              <a:rPr lang="en-US" altLang="en-US" sz="2400" dirty="0" smtClean="0">
                <a:latin typeface="Gill Sans MT" panose="020B0502020104020203" pitchFamily="34" charset="0"/>
              </a:rPr>
              <a:t>The Source and Price Justification Form provides a consistent format for recording our efforts to compete our purchases and to document our reasons for award</a:t>
            </a:r>
          </a:p>
          <a:p>
            <a:pPr eaLnBrk="1" hangingPunct="1">
              <a:lnSpc>
                <a:spcPct val="80000"/>
              </a:lnSpc>
            </a:pPr>
            <a:endParaRPr lang="en-US" altLang="en-US" sz="2400" dirty="0" smtClean="0">
              <a:latin typeface="Gill Sans MT" panose="020B0502020104020203" pitchFamily="34" charset="0"/>
            </a:endParaRPr>
          </a:p>
          <a:p>
            <a:pPr eaLnBrk="1" hangingPunct="1">
              <a:lnSpc>
                <a:spcPct val="80000"/>
              </a:lnSpc>
            </a:pPr>
            <a:r>
              <a:rPr lang="en-US" altLang="en-US" sz="2400" dirty="0" smtClean="0">
                <a:latin typeface="Gill Sans MT" panose="020B0502020104020203" pitchFamily="34" charset="0"/>
              </a:rPr>
              <a:t>If you recommend a Single or Sole Source purchase, you need to have compelling reasons to do so, and those reasons must be documented and fit into the categories listed on this form</a:t>
            </a:r>
          </a:p>
        </p:txBody>
      </p:sp>
      <p:grpSp>
        <p:nvGrpSpPr>
          <p:cNvPr id="36868" name="Group 15"/>
          <p:cNvGrpSpPr>
            <a:grpSpLocks/>
          </p:cNvGrpSpPr>
          <p:nvPr/>
        </p:nvGrpSpPr>
        <p:grpSpPr bwMode="auto">
          <a:xfrm>
            <a:off x="530225" y="6161088"/>
            <a:ext cx="6875463" cy="741362"/>
            <a:chOff x="530900" y="6161088"/>
            <a:chExt cx="7338310" cy="741882"/>
          </a:xfrm>
        </p:grpSpPr>
        <p:pic>
          <p:nvPicPr>
            <p:cNvPr id="36871"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6870"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bwMode="auto">
          <a:xfrm>
            <a:off x="457200" y="609600"/>
            <a:ext cx="8229600" cy="4460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P2P Requisition Entry</a:t>
            </a:r>
          </a:p>
        </p:txBody>
      </p:sp>
      <p:sp>
        <p:nvSpPr>
          <p:cNvPr id="37891" name="Content Placeholder 2"/>
          <p:cNvSpPr>
            <a:spLocks noGrp="1"/>
          </p:cNvSpPr>
          <p:nvPr>
            <p:ph idx="1"/>
          </p:nvPr>
        </p:nvSpPr>
        <p:spPr bwMode="auto">
          <a:xfrm>
            <a:off x="530225" y="1131888"/>
            <a:ext cx="8229600" cy="287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smtClean="0">
                <a:latin typeface="Gill Sans MT" panose="020B0502020104020203" pitchFamily="34" charset="0"/>
              </a:rPr>
              <a:t>Within your JDE </a:t>
            </a:r>
            <a:r>
              <a:rPr lang="en-US" altLang="en-US" sz="2400" dirty="0" smtClean="0">
                <a:latin typeface="Gill Sans MT" panose="020B0502020104020203" pitchFamily="34" charset="0"/>
              </a:rPr>
              <a:t>Enterprise </a:t>
            </a:r>
            <a:r>
              <a:rPr lang="en-US" altLang="en-US" sz="2400" dirty="0" smtClean="0">
                <a:latin typeface="Gill Sans MT" panose="020B0502020104020203" pitchFamily="34" charset="0"/>
              </a:rPr>
              <a:t>One menu, </a:t>
            </a:r>
            <a:r>
              <a:rPr lang="en-US" altLang="en-US" sz="2400" dirty="0" smtClean="0">
                <a:latin typeface="Gill Sans MT" panose="020B0502020104020203" pitchFamily="34" charset="0"/>
              </a:rPr>
              <a:t>choose the Requisitioning tab</a:t>
            </a:r>
          </a:p>
          <a:p>
            <a:r>
              <a:rPr lang="en-US" altLang="en-US" sz="2400" dirty="0" smtClean="0">
                <a:latin typeface="Gill Sans MT" panose="020B0502020104020203" pitchFamily="34" charset="0"/>
              </a:rPr>
              <a:t>Choose Purchase Requisition Entry - Purchase to Account</a:t>
            </a:r>
          </a:p>
          <a:p>
            <a:r>
              <a:rPr lang="en-US" altLang="en-US" sz="2400" dirty="0" smtClean="0">
                <a:latin typeface="Gill Sans MT" panose="020B0502020104020203" pitchFamily="34" charset="0"/>
              </a:rPr>
              <a:t>Click the “Add” button (the green plus sign)</a:t>
            </a:r>
          </a:p>
        </p:txBody>
      </p:sp>
      <p:grpSp>
        <p:nvGrpSpPr>
          <p:cNvPr id="37892" name="Group 15"/>
          <p:cNvGrpSpPr>
            <a:grpSpLocks/>
          </p:cNvGrpSpPr>
          <p:nvPr/>
        </p:nvGrpSpPr>
        <p:grpSpPr bwMode="auto">
          <a:xfrm>
            <a:off x="530225" y="6161088"/>
            <a:ext cx="6875463" cy="741362"/>
            <a:chOff x="530900" y="6161088"/>
            <a:chExt cx="7338310" cy="741882"/>
          </a:xfrm>
        </p:grpSpPr>
        <p:pic>
          <p:nvPicPr>
            <p:cNvPr id="37895" name="Picture 16" descr="gb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7" descr="vlba">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18" descr="alma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9" descr="vla">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789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11"/>
          <p:cNvGrpSpPr>
            <a:grpSpLocks/>
          </p:cNvGrpSpPr>
          <p:nvPr/>
        </p:nvGrpSpPr>
        <p:grpSpPr bwMode="auto">
          <a:xfrm>
            <a:off x="530225" y="6161088"/>
            <a:ext cx="6875463" cy="741362"/>
            <a:chOff x="530900" y="6161088"/>
            <a:chExt cx="7338310" cy="741882"/>
          </a:xfrm>
        </p:grpSpPr>
        <p:pic>
          <p:nvPicPr>
            <p:cNvPr id="38920"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585" name="Text Box 10"/>
          <p:cNvSpPr txBox="1">
            <a:spLocks noChangeArrowheads="1"/>
          </p:cNvSpPr>
          <p:nvPr/>
        </p:nvSpPr>
        <p:spPr bwMode="auto">
          <a:xfrm>
            <a:off x="0" y="614363"/>
            <a:ext cx="9144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Order Header screen</a:t>
            </a:r>
          </a:p>
        </p:txBody>
      </p:sp>
      <p:sp>
        <p:nvSpPr>
          <p:cNvPr id="38917" name="Rectangle 2"/>
          <p:cNvSpPr>
            <a:spLocks noChangeArrowheads="1"/>
          </p:cNvSpPr>
          <p:nvPr/>
        </p:nvSpPr>
        <p:spPr bwMode="auto">
          <a:xfrm>
            <a:off x="900113" y="1281112"/>
            <a:ext cx="29037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altLang="en-US" sz="2400" dirty="0">
                <a:latin typeface="Gill Sans MT" panose="020B0502020104020203" pitchFamily="34" charset="0"/>
              </a:rPr>
              <a:t>The required areas are highlighted in yellow</a:t>
            </a:r>
            <a:r>
              <a:rPr lang="en-US" altLang="en-US" sz="2400" dirty="0">
                <a:latin typeface="Arial" panose="020B0604020202020204" pitchFamily="34" charset="0"/>
              </a:rPr>
              <a:t> </a:t>
            </a:r>
          </a:p>
        </p:txBody>
      </p:sp>
      <p:sp>
        <p:nvSpPr>
          <p:cNvPr id="38918"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8919"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1064" y="1122364"/>
            <a:ext cx="4715576" cy="4837742"/>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11" name="Title 1"/>
          <p:cNvSpPr txBox="1">
            <a:spLocks/>
          </p:cNvSpPr>
          <p:nvPr/>
        </p:nvSpPr>
        <p:spPr bwMode="auto">
          <a:xfrm>
            <a:off x="495300" y="603250"/>
            <a:ext cx="8229600" cy="473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Required Fields on Order Header</a:t>
            </a:r>
          </a:p>
        </p:txBody>
      </p:sp>
      <p:sp>
        <p:nvSpPr>
          <p:cNvPr id="39940" name="Content Placeholder 2"/>
          <p:cNvSpPr>
            <a:spLocks noGrp="1"/>
          </p:cNvSpPr>
          <p:nvPr>
            <p:ph idx="1"/>
          </p:nvPr>
        </p:nvSpPr>
        <p:spPr bwMode="auto">
          <a:xfrm>
            <a:off x="457200" y="1290638"/>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smtClean="0">
                <a:latin typeface="Gill Sans MT" panose="020B0502020104020203" pitchFamily="34" charset="0"/>
              </a:rPr>
              <a:t>Business Units/Approval Routes can be found at: </a:t>
            </a:r>
            <a:r>
              <a:rPr lang="en-US" altLang="en-US" sz="2400" dirty="0" smtClean="0">
                <a:latin typeface="Gill Sans MT" panose="020B0502020104020203" pitchFamily="34" charset="0"/>
                <a:hlinkClick r:id="rId3"/>
              </a:rPr>
              <a:t>https://info.nrao.edu/oas/mis/wbs</a:t>
            </a:r>
            <a:r>
              <a:rPr lang="en-US" altLang="en-US" sz="2400" dirty="0" smtClean="0">
                <a:latin typeface="Gill Sans MT" panose="020B0502020104020203" pitchFamily="34" charset="0"/>
              </a:rPr>
              <a:t> </a:t>
            </a:r>
            <a:endParaRPr lang="en-US" altLang="en-US" sz="2400" u="sng" dirty="0" smtClean="0">
              <a:latin typeface="Gill Sans MT" panose="020B0502020104020203" pitchFamily="34" charset="0"/>
            </a:endParaRPr>
          </a:p>
          <a:p>
            <a:r>
              <a:rPr lang="en-US" altLang="en-US" sz="2400" dirty="0" smtClean="0">
                <a:latin typeface="Gill Sans MT" panose="020B0502020104020203" pitchFamily="34" charset="0"/>
              </a:rPr>
              <a:t>Supplier/Employee #: enter your employee ID number</a:t>
            </a:r>
          </a:p>
          <a:p>
            <a:r>
              <a:rPr lang="en-US" altLang="en-US" sz="2400" dirty="0" smtClean="0">
                <a:latin typeface="Gill Sans MT" panose="020B0502020104020203" pitchFamily="34" charset="0"/>
              </a:rPr>
              <a:t>Ship To: enter location goods are shipping to</a:t>
            </a:r>
          </a:p>
          <a:p>
            <a:r>
              <a:rPr lang="en-US" altLang="en-US" sz="2400" dirty="0" smtClean="0">
                <a:latin typeface="Gill Sans MT" panose="020B0502020104020203" pitchFamily="34" charset="0"/>
              </a:rPr>
              <a:t>Buyer: enter applicable 5-digit code (see codes listed in Messages box)</a:t>
            </a:r>
          </a:p>
          <a:p>
            <a:r>
              <a:rPr lang="en-US" altLang="en-US" sz="2400" dirty="0" smtClean="0">
                <a:latin typeface="Gill Sans MT" panose="020B0502020104020203" pitchFamily="34" charset="0"/>
              </a:rPr>
              <a:t>Date Needed: enter requested delivery/completion date</a:t>
            </a:r>
          </a:p>
          <a:p>
            <a:r>
              <a:rPr lang="en-US" altLang="en-US" sz="2400" dirty="0" smtClean="0">
                <a:latin typeface="Gill Sans MT" panose="020B0502020104020203" pitchFamily="34" charset="0"/>
              </a:rPr>
              <a:t>Price/Cost Justification:  enter justifications, depending on the dollar level (see following slides)</a:t>
            </a:r>
            <a:endParaRPr lang="en-US" altLang="en-US" dirty="0" smtClean="0">
              <a:solidFill>
                <a:srgbClr val="FF0000"/>
              </a:solidFill>
            </a:endParaRPr>
          </a:p>
        </p:txBody>
      </p:sp>
      <p:grpSp>
        <p:nvGrpSpPr>
          <p:cNvPr id="39941" name="Group 12"/>
          <p:cNvGrpSpPr>
            <a:grpSpLocks/>
          </p:cNvGrpSpPr>
          <p:nvPr/>
        </p:nvGrpSpPr>
        <p:grpSpPr bwMode="auto">
          <a:xfrm>
            <a:off x="530225" y="6161088"/>
            <a:ext cx="6875463" cy="741362"/>
            <a:chOff x="530900" y="6161088"/>
            <a:chExt cx="7338310" cy="741882"/>
          </a:xfrm>
        </p:grpSpPr>
        <p:pic>
          <p:nvPicPr>
            <p:cNvPr id="39944" name="Picture 13"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4"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5"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6"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2"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9943"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0" name="Rectangle 10"/>
          <p:cNvSpPr>
            <a:spLocks noChangeArrowheads="1"/>
          </p:cNvSpPr>
          <p:nvPr/>
        </p:nvSpPr>
        <p:spPr bwMode="auto">
          <a:xfrm>
            <a:off x="884238" y="608013"/>
            <a:ext cx="73072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smtClean="0">
                <a:latin typeface="Gill Sans MT" panose="020B0502020104020203" pitchFamily="34" charset="0"/>
                <a:cs typeface="+mn-cs"/>
              </a:rPr>
              <a:t>Purchase Justifications for ANY Dollar Value</a:t>
            </a:r>
          </a:p>
        </p:txBody>
      </p:sp>
      <p:sp>
        <p:nvSpPr>
          <p:cNvPr id="40963" name="Rectangle 11"/>
          <p:cNvSpPr>
            <a:spLocks noGrp="1" noChangeArrowheads="1"/>
          </p:cNvSpPr>
          <p:nvPr>
            <p:ph type="body" idx="1"/>
          </p:nvPr>
        </p:nvSpPr>
        <p:spPr bwMode="auto">
          <a:xfrm>
            <a:off x="455613" y="1235075"/>
            <a:ext cx="8229600" cy="4926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US" altLang="en-US" sz="2400" dirty="0" smtClean="0">
                <a:latin typeface="Gill Sans MT" panose="020B0502020104020203" pitchFamily="34" charset="0"/>
              </a:rPr>
              <a:t>If the dollar amount is over $3,500, put “See attached SPJ Form” in the justification field</a:t>
            </a:r>
          </a:p>
          <a:p>
            <a:pPr eaLnBrk="1" hangingPunct="1">
              <a:spcBef>
                <a:spcPct val="0"/>
              </a:spcBef>
            </a:pPr>
            <a:r>
              <a:rPr lang="en-US" altLang="en-US" sz="2400" dirty="0" smtClean="0">
                <a:latin typeface="Gill Sans MT" panose="020B0502020104020203" pitchFamily="34" charset="0"/>
              </a:rPr>
              <a:t>If </a:t>
            </a:r>
            <a:r>
              <a:rPr lang="en-US" altLang="en-US" sz="2200" dirty="0" smtClean="0">
                <a:latin typeface="Gill Sans MT" panose="020B0502020104020203" pitchFamily="34" charset="0"/>
              </a:rPr>
              <a:t>the value of the requisition is less than $3,500:</a:t>
            </a:r>
          </a:p>
          <a:p>
            <a:pPr lvl="1" eaLnBrk="1" hangingPunct="1">
              <a:spcBef>
                <a:spcPct val="0"/>
              </a:spcBef>
            </a:pPr>
            <a:r>
              <a:rPr lang="en-US" altLang="en-US" sz="2200" dirty="0" smtClean="0">
                <a:latin typeface="Gill Sans MT" panose="020B0502020104020203" pitchFamily="34" charset="0"/>
              </a:rPr>
              <a:t>the Source and Price Justification Form is not required</a:t>
            </a:r>
          </a:p>
          <a:p>
            <a:pPr lvl="1" eaLnBrk="1" hangingPunct="1">
              <a:spcBef>
                <a:spcPct val="0"/>
              </a:spcBef>
            </a:pPr>
            <a:r>
              <a:rPr lang="en-US" altLang="en-US" sz="2200" dirty="0" smtClean="0">
                <a:latin typeface="Gill Sans MT" panose="020B0502020104020203" pitchFamily="34" charset="0"/>
              </a:rPr>
              <a:t>enter a brief justification for making the purchase in the fields provided on the header</a:t>
            </a:r>
          </a:p>
          <a:p>
            <a:pPr eaLnBrk="1" hangingPunct="1">
              <a:spcBef>
                <a:spcPct val="0"/>
              </a:spcBef>
            </a:pPr>
            <a:r>
              <a:rPr lang="en-US" altLang="en-US" sz="2400" dirty="0" smtClean="0">
                <a:latin typeface="Gill Sans MT" panose="020B0502020104020203" pitchFamily="34" charset="0"/>
              </a:rPr>
              <a:t>Phrase your justification with a few words:</a:t>
            </a:r>
          </a:p>
          <a:p>
            <a:pPr lvl="1" eaLnBrk="1" hangingPunct="1">
              <a:spcBef>
                <a:spcPct val="0"/>
              </a:spcBef>
            </a:pPr>
            <a:r>
              <a:rPr lang="en-US" altLang="en-US" sz="2200" dirty="0" smtClean="0">
                <a:latin typeface="Gill Sans MT" panose="020B0502020104020203" pitchFamily="34" charset="0"/>
              </a:rPr>
              <a:t>	Examples of justifications for a small dollar requisition might be:  “best price of 3 vendors (Newark, </a:t>
            </a:r>
            <a:r>
              <a:rPr lang="en-US" altLang="en-US" sz="2200" dirty="0" err="1" smtClean="0">
                <a:latin typeface="Gill Sans MT" panose="020B0502020104020203" pitchFamily="34" charset="0"/>
              </a:rPr>
              <a:t>DigiKey</a:t>
            </a:r>
            <a:r>
              <a:rPr lang="en-US" altLang="en-US" sz="2200" dirty="0" smtClean="0">
                <a:latin typeface="Gill Sans MT" panose="020B0502020104020203" pitchFamily="34" charset="0"/>
              </a:rPr>
              <a:t>,  Allied);”  “internet search – best of 3 vendors (New Egg, CDWG, PC </a:t>
            </a:r>
            <a:r>
              <a:rPr lang="en-US" altLang="en-US" sz="2200" dirty="0" smtClean="0">
                <a:latin typeface="Gill Sans MT" panose="020B0502020104020203" pitchFamily="34" charset="0"/>
              </a:rPr>
              <a:t>Mall);” </a:t>
            </a:r>
            <a:r>
              <a:rPr lang="en-US" altLang="en-US" sz="2200" dirty="0" smtClean="0">
                <a:latin typeface="Gill Sans MT" panose="020B0502020104020203" pitchFamily="34" charset="0"/>
              </a:rPr>
              <a:t>“catalog search – best of 3 vendors (MSC, Grainger, McMaster);” etc.</a:t>
            </a:r>
          </a:p>
          <a:p>
            <a:pPr eaLnBrk="1" hangingPunct="1">
              <a:spcBef>
                <a:spcPct val="0"/>
              </a:spcBef>
              <a:buFontTx/>
              <a:buNone/>
            </a:pPr>
            <a:endParaRPr lang="en-US" altLang="en-US" sz="2000" dirty="0" smtClean="0">
              <a:latin typeface="Gill Sans MT" panose="020B0502020104020203" pitchFamily="34" charset="0"/>
            </a:endParaRPr>
          </a:p>
        </p:txBody>
      </p:sp>
      <p:grpSp>
        <p:nvGrpSpPr>
          <p:cNvPr id="40964" name="Group 11"/>
          <p:cNvGrpSpPr>
            <a:grpSpLocks/>
          </p:cNvGrpSpPr>
          <p:nvPr/>
        </p:nvGrpSpPr>
        <p:grpSpPr bwMode="auto">
          <a:xfrm>
            <a:off x="530225" y="6161088"/>
            <a:ext cx="6875463" cy="741362"/>
            <a:chOff x="530900" y="6161088"/>
            <a:chExt cx="7338310" cy="741882"/>
          </a:xfrm>
        </p:grpSpPr>
        <p:pic>
          <p:nvPicPr>
            <p:cNvPr id="40967"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096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152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288778" name="Rectangle 10"/>
          <p:cNvSpPr>
            <a:spLocks noChangeArrowheads="1"/>
          </p:cNvSpPr>
          <p:nvPr/>
        </p:nvSpPr>
        <p:spPr bwMode="auto">
          <a:xfrm>
            <a:off x="1136650" y="617538"/>
            <a:ext cx="6530975"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400" b="1" dirty="0" smtClean="0">
                <a:latin typeface="Gill Sans MT" panose="020B0502020104020203" pitchFamily="34" charset="0"/>
                <a:ea typeface="Tahoma" panose="020B0604030504040204" pitchFamily="34" charset="0"/>
                <a:cs typeface="Tahoma" panose="020B0604030504040204" pitchFamily="34" charset="0"/>
              </a:rPr>
              <a:t>ANY Dollar Value Justification  (continued)</a:t>
            </a:r>
          </a:p>
        </p:txBody>
      </p:sp>
      <p:sp>
        <p:nvSpPr>
          <p:cNvPr id="41988" name="Rectangle 11"/>
          <p:cNvSpPr>
            <a:spLocks noGrp="1" noChangeArrowheads="1"/>
          </p:cNvSpPr>
          <p:nvPr>
            <p:ph type="body" idx="1"/>
          </p:nvPr>
        </p:nvSpPr>
        <p:spPr bwMode="auto">
          <a:xfrm>
            <a:off x="457200" y="1327150"/>
            <a:ext cx="8229600" cy="443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smtClean="0">
                <a:latin typeface="Gill Sans MT" panose="020B0502020104020203" pitchFamily="34" charset="0"/>
              </a:rPr>
              <a:t>If more space is needed:</a:t>
            </a:r>
          </a:p>
          <a:p>
            <a:pPr eaLnBrk="1" hangingPunct="1">
              <a:lnSpc>
                <a:spcPct val="80000"/>
              </a:lnSpc>
              <a:buFontTx/>
              <a:buNone/>
            </a:pPr>
            <a:endParaRPr lang="en-US" altLang="en-US" sz="2200" dirty="0" smtClean="0">
              <a:latin typeface="Gill Sans MT" panose="020B0502020104020203" pitchFamily="34" charset="0"/>
            </a:endParaRPr>
          </a:p>
          <a:p>
            <a:pPr lvl="1" eaLnBrk="1" hangingPunct="1">
              <a:lnSpc>
                <a:spcPct val="80000"/>
              </a:lnSpc>
            </a:pPr>
            <a:r>
              <a:rPr lang="en-US" altLang="en-US" sz="2200" dirty="0" smtClean="0">
                <a:latin typeface="Gill Sans MT" panose="020B0502020104020203" pitchFamily="34" charset="0"/>
              </a:rPr>
              <a:t>write “See note in header” in the fields provided on the header screen (so you are fulfilling the requirement to make an entry there).</a:t>
            </a:r>
          </a:p>
          <a:p>
            <a:pPr lvl="1" eaLnBrk="1" hangingPunct="1">
              <a:lnSpc>
                <a:spcPct val="80000"/>
              </a:lnSpc>
              <a:buFont typeface="Tahoma" panose="020B0604030504040204" pitchFamily="34" charset="0"/>
              <a:buNone/>
            </a:pPr>
            <a:endParaRPr lang="en-US" altLang="en-US" sz="2200" dirty="0" smtClean="0">
              <a:latin typeface="Gill Sans MT" panose="020B0502020104020203" pitchFamily="34" charset="0"/>
            </a:endParaRPr>
          </a:p>
          <a:p>
            <a:pPr lvl="1" eaLnBrk="1" hangingPunct="1">
              <a:lnSpc>
                <a:spcPct val="80000"/>
              </a:lnSpc>
            </a:pPr>
            <a:r>
              <a:rPr lang="en-US" altLang="en-US" sz="2200" dirty="0" smtClean="0">
                <a:latin typeface="Gill Sans MT" panose="020B0502020104020203" pitchFamily="34" charset="0"/>
              </a:rPr>
              <a:t>add your information as a text attachment to the requisition header.</a:t>
            </a:r>
          </a:p>
          <a:p>
            <a:pPr lvl="1" eaLnBrk="1" hangingPunct="1">
              <a:lnSpc>
                <a:spcPct val="80000"/>
              </a:lnSpc>
              <a:buFont typeface="Tahoma" panose="020B0604030504040204" pitchFamily="34" charset="0"/>
              <a:buNone/>
            </a:pPr>
            <a:endParaRPr lang="en-US" altLang="en-US" sz="2200" dirty="0" smtClean="0">
              <a:latin typeface="Gill Sans MT" panose="020B0502020104020203" pitchFamily="34" charset="0"/>
            </a:endParaRPr>
          </a:p>
          <a:p>
            <a:pPr eaLnBrk="1" hangingPunct="1">
              <a:lnSpc>
                <a:spcPct val="80000"/>
              </a:lnSpc>
            </a:pPr>
            <a:r>
              <a:rPr lang="en-US" altLang="en-US" sz="2200" dirty="0" smtClean="0">
                <a:latin typeface="Gill Sans MT" panose="020B0502020104020203" pitchFamily="34" charset="0"/>
              </a:rPr>
              <a:t>Critical to processing any purchase requisition: Some type of justification will have to be entered on the header screen of your requisition regardless of the dollar value of the purchase</a:t>
            </a:r>
          </a:p>
          <a:p>
            <a:pPr eaLnBrk="1" hangingPunct="1">
              <a:lnSpc>
                <a:spcPct val="80000"/>
              </a:lnSpc>
              <a:buFontTx/>
              <a:buNone/>
            </a:pPr>
            <a:endParaRPr lang="en-US" altLang="en-US" sz="2200" dirty="0" smtClean="0"/>
          </a:p>
        </p:txBody>
      </p:sp>
      <p:grpSp>
        <p:nvGrpSpPr>
          <p:cNvPr id="41989" name="Group 10"/>
          <p:cNvGrpSpPr>
            <a:grpSpLocks/>
          </p:cNvGrpSpPr>
          <p:nvPr/>
        </p:nvGrpSpPr>
        <p:grpSpPr bwMode="auto">
          <a:xfrm>
            <a:off x="530225" y="6161088"/>
            <a:ext cx="6875463" cy="741362"/>
            <a:chOff x="530900" y="6161088"/>
            <a:chExt cx="7338310" cy="741882"/>
          </a:xfrm>
        </p:grpSpPr>
        <p:pic>
          <p:nvPicPr>
            <p:cNvPr id="41992"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0"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1991"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1"/>
          <p:cNvGrpSpPr>
            <a:grpSpLocks/>
          </p:cNvGrpSpPr>
          <p:nvPr/>
        </p:nvGrpSpPr>
        <p:grpSpPr bwMode="auto">
          <a:xfrm>
            <a:off x="530225" y="6161088"/>
            <a:ext cx="6875463" cy="741362"/>
            <a:chOff x="530900" y="6161088"/>
            <a:chExt cx="7338310" cy="741882"/>
          </a:xfrm>
        </p:grpSpPr>
        <p:pic>
          <p:nvPicPr>
            <p:cNvPr id="45066"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059"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ahoma" panose="020B0604030504040204" pitchFamily="34" charset="0"/>
            </a:endParaRPr>
          </a:p>
        </p:txBody>
      </p:sp>
      <p:sp>
        <p:nvSpPr>
          <p:cNvPr id="2" name="TextBox 1"/>
          <p:cNvSpPr txBox="1"/>
          <p:nvPr/>
        </p:nvSpPr>
        <p:spPr>
          <a:xfrm>
            <a:off x="2559050" y="612775"/>
            <a:ext cx="3475038" cy="508000"/>
          </a:xfrm>
          <a:prstGeom prst="rect">
            <a:avLst/>
          </a:prstGeom>
          <a:noFill/>
        </p:spPr>
        <p:txBody>
          <a:bodyPr wrap="none">
            <a:spAutoFit/>
          </a:bodyPr>
          <a:lstStyle/>
          <a:p>
            <a:pPr>
              <a:defRPr/>
            </a:pPr>
            <a:r>
              <a:rPr lang="en-US" sz="2700" b="1" dirty="0">
                <a:solidFill>
                  <a:schemeClr val="tx2"/>
                </a:solidFill>
                <a:effectLst>
                  <a:outerShdw blurRad="38100" dist="38100" dir="2700000" algn="tl">
                    <a:srgbClr val="000000">
                      <a:alpha val="43137"/>
                    </a:srgbClr>
                  </a:outerShdw>
                </a:effectLst>
                <a:latin typeface="Gill Sans MT" panose="020B0502020104020203" pitchFamily="34" charset="0"/>
              </a:rPr>
              <a:t>Order Detail Screen</a:t>
            </a:r>
          </a:p>
        </p:txBody>
      </p:sp>
      <p:sp>
        <p:nvSpPr>
          <p:cNvPr id="45063" name="TextBox 2"/>
          <p:cNvSpPr txBox="1">
            <a:spLocks noChangeArrowheads="1"/>
          </p:cNvSpPr>
          <p:nvPr/>
        </p:nvSpPr>
        <p:spPr bwMode="auto">
          <a:xfrm>
            <a:off x="530225" y="1052513"/>
            <a:ext cx="8378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altLang="en-US" sz="2400">
                <a:latin typeface="Gill Sans MT" panose="020B0502020104020203" pitchFamily="34" charset="0"/>
              </a:rPr>
              <a:t>Enter line details including description, quantity, price and account numbers</a:t>
            </a:r>
          </a:p>
        </p:txBody>
      </p:sp>
      <p:sp>
        <p:nvSpPr>
          <p:cNvPr id="45064"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5065"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3437" y="2058887"/>
            <a:ext cx="7957125" cy="3134625"/>
          </a:xfrm>
          <a:prstGeom prst="rect">
            <a:avLst/>
          </a:prstGeom>
          <a:ln>
            <a:solidFill>
              <a:srgbClr val="000000"/>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altLang="en-US">
              <a:latin typeface="Tahoma" panose="020B0604030504040204" pitchFamily="34" charset="0"/>
            </a:endParaRPr>
          </a:p>
        </p:txBody>
      </p:sp>
      <p:grpSp>
        <p:nvGrpSpPr>
          <p:cNvPr id="46084" name="Group 10"/>
          <p:cNvGrpSpPr>
            <a:grpSpLocks/>
          </p:cNvGrpSpPr>
          <p:nvPr/>
        </p:nvGrpSpPr>
        <p:grpSpPr bwMode="auto">
          <a:xfrm>
            <a:off x="530225" y="6161088"/>
            <a:ext cx="6875463" cy="741362"/>
            <a:chOff x="530900" y="6161088"/>
            <a:chExt cx="7338310" cy="741882"/>
          </a:xfrm>
        </p:grpSpPr>
        <p:pic>
          <p:nvPicPr>
            <p:cNvPr id="46088"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608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7" name="Rectangle 1"/>
          <p:cNvSpPr>
            <a:spLocks noChangeArrowheads="1"/>
          </p:cNvSpPr>
          <p:nvPr/>
        </p:nvSpPr>
        <p:spPr bwMode="auto">
          <a:xfrm>
            <a:off x="530225" y="862013"/>
            <a:ext cx="8007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buFont typeface="Arial" panose="020B0604020202020204" pitchFamily="34" charset="0"/>
              <a:buChar char="•"/>
            </a:pPr>
            <a:r>
              <a:rPr lang="en-US" altLang="en-US" sz="2400">
                <a:latin typeface="Gill Sans MT" panose="020B0502020104020203" pitchFamily="34" charset="0"/>
              </a:rPr>
              <a:t>Attachments can be uploaded to Order Header or Order Detail</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7944" y="2057281"/>
            <a:ext cx="6828112" cy="2743438"/>
          </a:xfrm>
          <a:prstGeom prst="rect">
            <a:avLst/>
          </a:prstGeom>
          <a:ln>
            <a:solidFill>
              <a:srgbClr val="000000"/>
            </a:solid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457200" y="614363"/>
            <a:ext cx="8229600" cy="485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Purchase Order Placement</a:t>
            </a:r>
          </a:p>
        </p:txBody>
      </p:sp>
      <p:sp>
        <p:nvSpPr>
          <p:cNvPr id="48131" name="Content Placeholder 2"/>
          <p:cNvSpPr>
            <a:spLocks noGrp="1"/>
          </p:cNvSpPr>
          <p:nvPr>
            <p:ph idx="1"/>
          </p:nvPr>
        </p:nvSpPr>
        <p:spPr bwMode="auto">
          <a:xfrm>
            <a:off x="457200" y="1216025"/>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1" fontAlgn="auto" hangingPunct="1">
              <a:spcAft>
                <a:spcPts val="0"/>
              </a:spcAft>
            </a:pPr>
            <a:r>
              <a:rPr lang="en-US" sz="2200" dirty="0">
                <a:solidFill>
                  <a:prstClr val="black"/>
                </a:solidFill>
                <a:latin typeface="Gill Sans MT" panose="020B0502020104020203" pitchFamily="34" charset="0"/>
              </a:rPr>
              <a:t>Buyers take approved requisitions and:</a:t>
            </a:r>
          </a:p>
          <a:p>
            <a:pPr lvl="1" eaLnBrk="1" fontAlgn="auto" hangingPunct="1">
              <a:spcAft>
                <a:spcPts val="0"/>
              </a:spcAft>
            </a:pPr>
            <a:r>
              <a:rPr lang="en-US" sz="1800" dirty="0">
                <a:solidFill>
                  <a:prstClr val="black"/>
                </a:solidFill>
                <a:latin typeface="Gill Sans MT" panose="020B0502020104020203" pitchFamily="34" charset="0"/>
              </a:rPr>
              <a:t>Gather quotes or proposals</a:t>
            </a:r>
          </a:p>
          <a:p>
            <a:pPr lvl="1" eaLnBrk="1" fontAlgn="auto" hangingPunct="1">
              <a:spcAft>
                <a:spcPts val="0"/>
              </a:spcAft>
            </a:pPr>
            <a:r>
              <a:rPr lang="en-US" sz="1800" dirty="0">
                <a:solidFill>
                  <a:prstClr val="black"/>
                </a:solidFill>
                <a:latin typeface="Gill Sans MT" panose="020B0502020104020203" pitchFamily="34" charset="0"/>
              </a:rPr>
              <a:t>May request additional info from requisitioners</a:t>
            </a:r>
          </a:p>
          <a:p>
            <a:pPr lvl="1" eaLnBrk="1" fontAlgn="auto" hangingPunct="1">
              <a:spcAft>
                <a:spcPts val="0"/>
              </a:spcAft>
            </a:pPr>
            <a:r>
              <a:rPr lang="en-US" sz="1800" dirty="0">
                <a:solidFill>
                  <a:prstClr val="black"/>
                </a:solidFill>
                <a:latin typeface="Gill Sans MT" panose="020B0502020104020203" pitchFamily="34" charset="0"/>
              </a:rPr>
              <a:t>Review object codes to ensure object code matches the purchase </a:t>
            </a:r>
          </a:p>
          <a:p>
            <a:pPr lvl="1" eaLnBrk="1" fontAlgn="auto" hangingPunct="1">
              <a:spcAft>
                <a:spcPts val="0"/>
              </a:spcAft>
            </a:pPr>
            <a:r>
              <a:rPr lang="en-US" sz="1800" dirty="0">
                <a:solidFill>
                  <a:prstClr val="black"/>
                </a:solidFill>
                <a:latin typeface="Gill Sans MT" panose="020B0502020104020203" pitchFamily="34" charset="0"/>
              </a:rPr>
              <a:t>Ensure vendors completed all required paperwork</a:t>
            </a:r>
          </a:p>
          <a:p>
            <a:pPr lvl="1" eaLnBrk="1" fontAlgn="auto" hangingPunct="1">
              <a:spcAft>
                <a:spcPts val="0"/>
              </a:spcAft>
            </a:pPr>
            <a:r>
              <a:rPr lang="en-US" sz="1800" dirty="0">
                <a:solidFill>
                  <a:prstClr val="black"/>
                </a:solidFill>
                <a:latin typeface="Gill Sans MT" panose="020B0502020104020203" pitchFamily="34" charset="0"/>
              </a:rPr>
              <a:t>Make best value source selection based </a:t>
            </a:r>
            <a:r>
              <a:rPr lang="en-US" sz="1800" dirty="0" smtClean="0">
                <a:solidFill>
                  <a:prstClr val="black"/>
                </a:solidFill>
                <a:latin typeface="Gill Sans MT" panose="020B0502020104020203" pitchFamily="34" charset="0"/>
              </a:rPr>
              <a:t>on evaluations</a:t>
            </a:r>
            <a:endParaRPr lang="en-US" sz="1800" dirty="0">
              <a:solidFill>
                <a:prstClr val="black"/>
              </a:solidFill>
              <a:latin typeface="Gill Sans MT" panose="020B0502020104020203" pitchFamily="34" charset="0"/>
            </a:endParaRPr>
          </a:p>
          <a:p>
            <a:pPr lvl="1" eaLnBrk="1" fontAlgn="auto" hangingPunct="1">
              <a:spcAft>
                <a:spcPts val="0"/>
              </a:spcAft>
            </a:pPr>
            <a:r>
              <a:rPr lang="en-US" sz="1800" dirty="0">
                <a:solidFill>
                  <a:prstClr val="black"/>
                </a:solidFill>
                <a:latin typeface="Gill Sans MT" panose="020B0502020104020203" pitchFamily="34" charset="0"/>
              </a:rPr>
              <a:t>Generate PO, send it to vendor and requisitioner</a:t>
            </a:r>
          </a:p>
          <a:p>
            <a:pPr lvl="0" eaLnBrk="1" fontAlgn="auto" hangingPunct="1">
              <a:spcAft>
                <a:spcPts val="0"/>
              </a:spcAft>
            </a:pPr>
            <a:r>
              <a:rPr lang="en-US" sz="2400" dirty="0">
                <a:solidFill>
                  <a:prstClr val="black"/>
                </a:solidFill>
                <a:latin typeface="Gill Sans MT" panose="020B0502020104020203" pitchFamily="34" charset="0"/>
              </a:rPr>
              <a:t>Requisitioner and Buyer monitor order in anticipation of completion.  Any changes to the order or agreement after award must be formally made by the Buyer or CAP representative.</a:t>
            </a:r>
          </a:p>
        </p:txBody>
      </p:sp>
      <p:grpSp>
        <p:nvGrpSpPr>
          <p:cNvPr id="48132" name="Group 11"/>
          <p:cNvGrpSpPr>
            <a:grpSpLocks/>
          </p:cNvGrpSpPr>
          <p:nvPr/>
        </p:nvGrpSpPr>
        <p:grpSpPr bwMode="auto">
          <a:xfrm>
            <a:off x="530225" y="6161088"/>
            <a:ext cx="6875463" cy="741362"/>
            <a:chOff x="530900" y="6161088"/>
            <a:chExt cx="7338310" cy="741882"/>
          </a:xfrm>
        </p:grpSpPr>
        <p:pic>
          <p:nvPicPr>
            <p:cNvPr id="48135"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3"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8134"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xfrm>
            <a:off x="442913" y="612775"/>
            <a:ext cx="8229600" cy="471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Invoicing and Receiving</a:t>
            </a:r>
          </a:p>
        </p:txBody>
      </p:sp>
      <p:sp>
        <p:nvSpPr>
          <p:cNvPr id="49155" name="Content Placeholder 2"/>
          <p:cNvSpPr>
            <a:spLocks noGrp="1"/>
          </p:cNvSpPr>
          <p:nvPr>
            <p:ph idx="1"/>
          </p:nvPr>
        </p:nvSpPr>
        <p:spPr bwMode="auto">
          <a:xfrm>
            <a:off x="457200" y="1155700"/>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latin typeface="Gill Sans MT" panose="020B0502020104020203" pitchFamily="34" charset="0"/>
              </a:rPr>
              <a:t>The receiving person at each site signs the goods in after verifying with the requisitioner that the item is correct and consistent with the order</a:t>
            </a:r>
          </a:p>
          <a:p>
            <a:r>
              <a:rPr lang="en-US" altLang="en-US" sz="2400" dirty="0">
                <a:latin typeface="Gill Sans MT" panose="020B0502020104020203" pitchFamily="34" charset="0"/>
              </a:rPr>
              <a:t>Likewise, an invoice is reviewed and approved by the requisitioner and handed off to the receiving clerk</a:t>
            </a:r>
          </a:p>
          <a:p>
            <a:r>
              <a:rPr lang="en-US" altLang="en-US" sz="2400" dirty="0">
                <a:latin typeface="Gill Sans MT" panose="020B0502020104020203" pitchFamily="34" charset="0"/>
              </a:rPr>
              <a:t>Then, the receiving clerk enters a receiver into P2P, a copy of the receipt is filed in the receiving department, and the original goes to the Buyer so that the PO can be closed</a:t>
            </a:r>
          </a:p>
          <a:p>
            <a:r>
              <a:rPr lang="en-US" altLang="en-US" sz="2400" dirty="0">
                <a:latin typeface="Gill Sans MT" panose="020B0502020104020203" pitchFamily="34" charset="0"/>
              </a:rPr>
              <a:t>Fiscal department pays the vendor</a:t>
            </a:r>
          </a:p>
          <a:p>
            <a:r>
              <a:rPr lang="en-US" altLang="en-US" sz="2400" dirty="0">
                <a:latin typeface="Gill Sans MT" panose="020B0502020104020203" pitchFamily="34" charset="0"/>
              </a:rPr>
              <a:t>Closeout procedures initiated by CAP personnel where applicable</a:t>
            </a:r>
          </a:p>
        </p:txBody>
      </p:sp>
      <p:grpSp>
        <p:nvGrpSpPr>
          <p:cNvPr id="49156" name="Group 10"/>
          <p:cNvGrpSpPr>
            <a:grpSpLocks/>
          </p:cNvGrpSpPr>
          <p:nvPr/>
        </p:nvGrpSpPr>
        <p:grpSpPr bwMode="auto">
          <a:xfrm>
            <a:off x="530225" y="6161088"/>
            <a:ext cx="6875463" cy="741362"/>
            <a:chOff x="530900" y="6161088"/>
            <a:chExt cx="7338310" cy="741882"/>
          </a:xfrm>
        </p:grpSpPr>
        <p:pic>
          <p:nvPicPr>
            <p:cNvPr id="49159" name="Picture 11"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2"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3"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4"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7"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9158"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title"/>
          </p:nvPr>
        </p:nvSpPr>
        <p:spPr bwMode="auto">
          <a:xfrm>
            <a:off x="457200" y="598488"/>
            <a:ext cx="8229600" cy="571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Contracts and Procurement’s Role</a:t>
            </a:r>
            <a:endParaRPr lang="en-US" altLang="en-US" sz="2700" dirty="0" smtClean="0">
              <a:solidFill>
                <a:schemeClr val="tx2"/>
              </a:solidFill>
              <a:effectLst>
                <a:outerShdw blurRad="38100" dist="38100" dir="2700000" algn="tl">
                  <a:srgbClr val="000000">
                    <a:alpha val="43137"/>
                  </a:srgbClr>
                </a:outerShdw>
              </a:effectLst>
            </a:endParaRPr>
          </a:p>
        </p:txBody>
      </p:sp>
      <p:sp>
        <p:nvSpPr>
          <p:cNvPr id="272397" name="Rectangle 13"/>
          <p:cNvSpPr>
            <a:spLocks noGrp="1" noChangeArrowheads="1"/>
          </p:cNvSpPr>
          <p:nvPr>
            <p:ph type="body" idx="1"/>
          </p:nvPr>
        </p:nvSpPr>
        <p:spPr>
          <a:xfrm>
            <a:off x="320675" y="1168400"/>
            <a:ext cx="8553450" cy="4751388"/>
          </a:xfrm>
        </p:spPr>
        <p:txBody>
          <a:bodyPr/>
          <a:lstStyle/>
          <a:p>
            <a:pPr marL="463550" indent="-463550" eaLnBrk="1" fontAlgn="auto" hangingPunct="1">
              <a:spcBef>
                <a:spcPts val="0"/>
              </a:spcBef>
              <a:spcAft>
                <a:spcPts val="0"/>
              </a:spcAft>
              <a:defRPr/>
            </a:pPr>
            <a:r>
              <a:rPr lang="en-US" altLang="en-US" sz="2400" dirty="0" smtClean="0">
                <a:latin typeface="Gill Sans MT" panose="020B0502020104020203" pitchFamily="34" charset="0"/>
              </a:rPr>
              <a:t>Procurement includes the selection of goods and services required to complete contractual deliverables and/or corporate initiatives based on availability, reliability and price to obtain the best value</a:t>
            </a:r>
          </a:p>
          <a:p>
            <a:pPr marL="463550" indent="-463550" eaLnBrk="1" fontAlgn="auto" hangingPunct="1">
              <a:spcBef>
                <a:spcPts val="0"/>
              </a:spcBef>
              <a:spcAft>
                <a:spcPts val="0"/>
              </a:spcAft>
              <a:buFontTx/>
              <a:buNone/>
              <a:defRPr/>
            </a:pPr>
            <a:endParaRPr lang="en-US" altLang="en-US" sz="2400" dirty="0" smtClean="0">
              <a:latin typeface="Gill Sans MT" panose="020B0502020104020203" pitchFamily="34" charset="0"/>
            </a:endParaRPr>
          </a:p>
          <a:p>
            <a:pPr marL="463550" indent="-463550" eaLnBrk="1" fontAlgn="auto" hangingPunct="1">
              <a:spcBef>
                <a:spcPts val="0"/>
              </a:spcBef>
              <a:spcAft>
                <a:spcPts val="0"/>
              </a:spcAft>
              <a:defRPr/>
            </a:pPr>
            <a:r>
              <a:rPr lang="en-US" altLang="en-US" sz="2400" dirty="0" smtClean="0">
                <a:latin typeface="Gill Sans MT" panose="020B0502020104020203" pitchFamily="34" charset="0"/>
              </a:rPr>
              <a:t>Ensure vendor/subcontract compliance with contractual pricing, deliverables, and terms and conditions</a:t>
            </a:r>
          </a:p>
          <a:p>
            <a:pPr marL="463550" indent="-463550" eaLnBrk="1" fontAlgn="auto" hangingPunct="1">
              <a:spcBef>
                <a:spcPts val="0"/>
              </a:spcBef>
              <a:spcAft>
                <a:spcPts val="0"/>
              </a:spcAft>
              <a:defRPr/>
            </a:pPr>
            <a:endParaRPr lang="en-US" altLang="en-US" sz="2400" dirty="0" smtClean="0">
              <a:latin typeface="Gill Sans MT" panose="020B0502020104020203" pitchFamily="34" charset="0"/>
            </a:endParaRPr>
          </a:p>
          <a:p>
            <a:pPr marL="463550" indent="-463550" eaLnBrk="1" fontAlgn="auto" hangingPunct="1">
              <a:spcBef>
                <a:spcPts val="0"/>
              </a:spcBef>
              <a:spcAft>
                <a:spcPts val="0"/>
              </a:spcAft>
              <a:defRPr/>
            </a:pPr>
            <a:r>
              <a:rPr lang="en-US" altLang="en-US" sz="2400" dirty="0" smtClean="0">
                <a:latin typeface="Gill Sans MT" panose="020B0502020104020203" pitchFamily="34" charset="0"/>
              </a:rPr>
              <a:t>Maintain records/logs</a:t>
            </a:r>
            <a:r>
              <a:rPr lang="en-US" altLang="en-US" sz="2400" dirty="0" smtClean="0">
                <a:solidFill>
                  <a:srgbClr val="FF0000"/>
                </a:solidFill>
                <a:latin typeface="Gill Sans MT" panose="020B0502020104020203" pitchFamily="34" charset="0"/>
              </a:rPr>
              <a:t> </a:t>
            </a:r>
            <a:r>
              <a:rPr lang="en-US" altLang="en-US" sz="2400" dirty="0" smtClean="0">
                <a:latin typeface="Gill Sans MT" panose="020B0502020104020203" pitchFamily="34" charset="0"/>
              </a:rPr>
              <a:t>to fully document procurement actions in compliance with procedures and applicable federal and commercial regulations</a:t>
            </a:r>
          </a:p>
          <a:p>
            <a:pPr marL="0" indent="0" eaLnBrk="1" fontAlgn="auto" hangingPunct="1">
              <a:lnSpc>
                <a:spcPct val="80000"/>
              </a:lnSpc>
              <a:spcAft>
                <a:spcPts val="0"/>
              </a:spcAft>
              <a:buFont typeface="Arial" panose="020B0604020202020204" pitchFamily="34" charset="0"/>
              <a:buNone/>
              <a:defRPr/>
            </a:pPr>
            <a:endParaRPr lang="en-US" altLang="en-US" sz="2000" dirty="0" smtClean="0">
              <a:latin typeface="Gill Sans MT" panose="020B0502020104020203" pitchFamily="34" charset="0"/>
            </a:endParaRPr>
          </a:p>
        </p:txBody>
      </p:sp>
      <p:grpSp>
        <p:nvGrpSpPr>
          <p:cNvPr id="18436" name="Group 11"/>
          <p:cNvGrpSpPr>
            <a:grpSpLocks/>
          </p:cNvGrpSpPr>
          <p:nvPr/>
        </p:nvGrpSpPr>
        <p:grpSpPr bwMode="auto">
          <a:xfrm>
            <a:off x="530225" y="6161088"/>
            <a:ext cx="6875463" cy="741362"/>
            <a:chOff x="530900" y="6161088"/>
            <a:chExt cx="7338310" cy="741882"/>
          </a:xfrm>
        </p:grpSpPr>
        <p:pic>
          <p:nvPicPr>
            <p:cNvPr id="18439"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7"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18438"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7" name="Rectangle 9"/>
          <p:cNvSpPr>
            <a:spLocks noChangeArrowheads="1"/>
          </p:cNvSpPr>
          <p:nvPr/>
        </p:nvSpPr>
        <p:spPr bwMode="auto">
          <a:xfrm>
            <a:off x="255588" y="1203813"/>
            <a:ext cx="86328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itchFamily="34" charset="0"/>
              </a:defRPr>
            </a:lvl1pPr>
            <a:lvl2pPr marL="742950" indent="-285750" algn="l">
              <a:spcBef>
                <a:spcPct val="20000"/>
              </a:spcBef>
              <a:buFont typeface="Tahoma" pitchFamily="34" charset="0"/>
              <a:buChar char="–"/>
              <a:defRPr sz="2800">
                <a:solidFill>
                  <a:schemeClr val="tx1"/>
                </a:solidFill>
                <a:effectLst>
                  <a:outerShdw blurRad="38100" dist="38100" dir="2700000" algn="tl">
                    <a:srgbClr val="000000"/>
                  </a:outerShdw>
                </a:effectLst>
                <a:latin typeface="Tahoma" pitchFamily="34" charset="0"/>
              </a:defRPr>
            </a:lvl2pPr>
            <a:lvl3pPr marL="1143000" indent="-228600" algn="l">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itchFamily="34" charset="0"/>
              </a:defRPr>
            </a:lvl3pPr>
            <a:lvl4pPr marL="1600200" indent="-228600" algn="l">
              <a:spcBef>
                <a:spcPct val="20000"/>
              </a:spcBef>
              <a:buFont typeface="Tahoma" pitchFamily="34" charset="0"/>
              <a:buChar char="–"/>
              <a:defRPr sz="2000">
                <a:solidFill>
                  <a:schemeClr val="tx1"/>
                </a:solidFill>
                <a:effectLst>
                  <a:outerShdw blurRad="38100" dist="38100" dir="2700000" algn="tl">
                    <a:srgbClr val="000000"/>
                  </a:outerShdw>
                </a:effectLst>
                <a:latin typeface="Tahoma" pitchFamily="34" charset="0"/>
              </a:defRPr>
            </a:lvl4pPr>
            <a:lvl5pPr marL="2057400" indent="-228600" algn="l">
              <a:spcBef>
                <a:spcPct val="20000"/>
              </a:spcBef>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9pPr>
          </a:lstStyle>
          <a:p>
            <a:pPr fontAlgn="auto">
              <a:spcBef>
                <a:spcPts val="0"/>
              </a:spcBef>
              <a:spcAft>
                <a:spcPts val="0"/>
              </a:spcAft>
              <a:buClrTx/>
              <a:buFont typeface="Arial" panose="020B0604020202020204" pitchFamily="34" charset="0"/>
              <a:buChar char="•"/>
              <a:defRPr/>
            </a:pPr>
            <a:r>
              <a:rPr lang="en-US" altLang="en-US" sz="2400" b="1" dirty="0" smtClean="0">
                <a:effectLst/>
                <a:latin typeface="Gill Sans MT" panose="020B0502020104020203" pitchFamily="34" charset="0"/>
                <a:cs typeface="+mn-cs"/>
              </a:rPr>
              <a:t>Compliance with NRAO policies and government regulations is critical to our ability to conduct business and maintain an acceptable purchasing system</a:t>
            </a:r>
          </a:p>
          <a:p>
            <a:pPr fontAlgn="auto">
              <a:spcBef>
                <a:spcPts val="0"/>
              </a:spcBef>
              <a:spcAft>
                <a:spcPts val="0"/>
              </a:spcAft>
              <a:buClrTx/>
              <a:buFont typeface="Arial" panose="020B0604020202020204" pitchFamily="34" charset="0"/>
              <a:buChar char="•"/>
              <a:defRPr/>
            </a:pPr>
            <a:r>
              <a:rPr lang="en-US" altLang="en-US" sz="2400" b="1" dirty="0" smtClean="0">
                <a:effectLst/>
                <a:latin typeface="Gill Sans MT" panose="020B0502020104020203" pitchFamily="34" charset="0"/>
                <a:cs typeface="+mn-cs"/>
              </a:rPr>
              <a:t>Requestor identifies sources and completes requisition, including a Needs Statement and, if $3,500 or greater,  a Source and Price Justification Form</a:t>
            </a:r>
            <a:endParaRPr lang="en-US" altLang="en-US" sz="2400" b="1" strike="sngStrike" dirty="0" smtClean="0">
              <a:effectLst/>
              <a:latin typeface="Gill Sans MT" panose="020B0502020104020203" pitchFamily="34" charset="0"/>
              <a:cs typeface="+mn-cs"/>
            </a:endParaRPr>
          </a:p>
          <a:p>
            <a:pPr fontAlgn="auto">
              <a:spcBef>
                <a:spcPts val="0"/>
              </a:spcBef>
              <a:spcAft>
                <a:spcPts val="0"/>
              </a:spcAft>
              <a:buClrTx/>
              <a:buFont typeface="Arial" panose="020B0604020202020204" pitchFamily="34" charset="0"/>
              <a:buChar char="•"/>
              <a:defRPr/>
            </a:pPr>
            <a:r>
              <a:rPr lang="en-US" altLang="en-US" sz="2400" b="1" dirty="0" smtClean="0">
                <a:effectLst/>
                <a:latin typeface="Gill Sans MT" panose="020B0502020104020203" pitchFamily="34" charset="0"/>
                <a:cs typeface="+mn-cs"/>
              </a:rPr>
              <a:t>CAP approves all purchases and notifies vendor of selection decision – all purchases require a CAP-issued PO to place order</a:t>
            </a:r>
          </a:p>
          <a:p>
            <a:pPr fontAlgn="auto">
              <a:spcBef>
                <a:spcPts val="0"/>
              </a:spcBef>
              <a:spcAft>
                <a:spcPts val="0"/>
              </a:spcAft>
              <a:buClrTx/>
              <a:buFont typeface="Arial" panose="020B0604020202020204" pitchFamily="34" charset="0"/>
              <a:buChar char="•"/>
              <a:defRPr/>
            </a:pPr>
            <a:r>
              <a:rPr lang="en-US" altLang="en-US" sz="2400" b="1" dirty="0" smtClean="0">
                <a:effectLst/>
                <a:latin typeface="Gill Sans MT" panose="020B0502020104020203" pitchFamily="34" charset="0"/>
                <a:cs typeface="+mn-cs"/>
              </a:rPr>
              <a:t>Purchases placed outside the PR/PO process are not recognized as corporate commitments – they would be personal liabilities</a:t>
            </a:r>
          </a:p>
        </p:txBody>
      </p:sp>
      <p:sp>
        <p:nvSpPr>
          <p:cNvPr id="50180" name="Rectangle 11"/>
          <p:cNvSpPr>
            <a:spLocks noGrp="1" noChangeArrowheads="1"/>
          </p:cNvSpPr>
          <p:nvPr>
            <p:ph type="title"/>
          </p:nvPr>
        </p:nvSpPr>
        <p:spPr bwMode="auto">
          <a:xfrm>
            <a:off x="530225" y="615950"/>
            <a:ext cx="8229600" cy="517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Key Points</a:t>
            </a:r>
          </a:p>
        </p:txBody>
      </p:sp>
      <p:grpSp>
        <p:nvGrpSpPr>
          <p:cNvPr id="2" name="Group 15"/>
          <p:cNvGrpSpPr>
            <a:grpSpLocks/>
          </p:cNvGrpSpPr>
          <p:nvPr/>
        </p:nvGrpSpPr>
        <p:grpSpPr bwMode="auto">
          <a:xfrm>
            <a:off x="530225" y="6161088"/>
            <a:ext cx="6875463" cy="741362"/>
            <a:chOff x="530900" y="6161088"/>
            <a:chExt cx="7338310" cy="741882"/>
          </a:xfrm>
        </p:grpSpPr>
        <p:pic>
          <p:nvPicPr>
            <p:cNvPr id="50183"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50182"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ChangeArrowheads="1"/>
          </p:cNvSpPr>
          <p:nvPr/>
        </p:nvSpPr>
        <p:spPr bwMode="auto">
          <a:xfrm>
            <a:off x="381000" y="1149350"/>
            <a:ext cx="8382000"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itchFamily="34" charset="0"/>
              </a:defRPr>
            </a:lvl1pPr>
            <a:lvl2pPr marL="742950" indent="-285750" algn="l">
              <a:spcBef>
                <a:spcPct val="20000"/>
              </a:spcBef>
              <a:buFont typeface="Tahoma" pitchFamily="34" charset="0"/>
              <a:buChar char="–"/>
              <a:defRPr sz="2800">
                <a:solidFill>
                  <a:schemeClr val="tx1"/>
                </a:solidFill>
                <a:effectLst>
                  <a:outerShdw blurRad="38100" dist="38100" dir="2700000" algn="tl">
                    <a:srgbClr val="000000"/>
                  </a:outerShdw>
                </a:effectLst>
                <a:latin typeface="Tahoma" pitchFamily="34" charset="0"/>
              </a:defRPr>
            </a:lvl2pPr>
            <a:lvl3pPr marL="1143000" indent="-228600" algn="l">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itchFamily="34" charset="0"/>
              </a:defRPr>
            </a:lvl3pPr>
            <a:lvl4pPr marL="1600200" indent="-228600" algn="l">
              <a:spcBef>
                <a:spcPct val="20000"/>
              </a:spcBef>
              <a:buFont typeface="Tahoma" pitchFamily="34" charset="0"/>
              <a:buChar char="–"/>
              <a:defRPr sz="2000">
                <a:solidFill>
                  <a:schemeClr val="tx1"/>
                </a:solidFill>
                <a:effectLst>
                  <a:outerShdw blurRad="38100" dist="38100" dir="2700000" algn="tl">
                    <a:srgbClr val="000000"/>
                  </a:outerShdw>
                </a:effectLst>
                <a:latin typeface="Tahoma" pitchFamily="34" charset="0"/>
              </a:defRPr>
            </a:lvl4pPr>
            <a:lvl5pPr marL="2057400" indent="-228600" algn="l">
              <a:spcBef>
                <a:spcPct val="20000"/>
              </a:spcBef>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9pPr>
          </a:lstStyle>
          <a:p>
            <a:pPr lvl="0" fontAlgn="auto">
              <a:lnSpc>
                <a:spcPct val="90000"/>
              </a:lnSpc>
              <a:spcBef>
                <a:spcPct val="0"/>
              </a:spcBef>
              <a:spcAft>
                <a:spcPts val="0"/>
              </a:spcAft>
              <a:buClrTx/>
              <a:buSzTx/>
              <a:buFont typeface="Arial" panose="020B0604020202020204" pitchFamily="34" charset="0"/>
              <a:buChar char="•"/>
              <a:defRPr/>
            </a:pPr>
            <a:r>
              <a:rPr lang="en-US" altLang="en-US" sz="2200" dirty="0">
                <a:solidFill>
                  <a:prstClr val="black"/>
                </a:solidFill>
                <a:effectLst/>
                <a:latin typeface="Gill Sans MT" panose="020B0502020104020203" pitchFamily="34" charset="0"/>
              </a:rPr>
              <a:t>Contracts and Procurement webpage:</a:t>
            </a:r>
          </a:p>
          <a:p>
            <a:pPr lvl="1" fontAlgn="auto">
              <a:lnSpc>
                <a:spcPct val="90000"/>
              </a:lnSpc>
              <a:spcBef>
                <a:spcPct val="0"/>
              </a:spcBef>
              <a:spcAft>
                <a:spcPts val="0"/>
              </a:spcAft>
              <a:buFont typeface="Arial" panose="020B0604020202020204" pitchFamily="34" charset="0"/>
              <a:buChar char="–"/>
              <a:defRPr/>
            </a:pPr>
            <a:r>
              <a:rPr lang="en-US" altLang="en-US" sz="2000" dirty="0">
                <a:solidFill>
                  <a:prstClr val="black"/>
                </a:solidFill>
                <a:effectLst/>
                <a:latin typeface="Gill Sans MT" panose="020B0502020104020203" pitchFamily="34" charset="0"/>
                <a:hlinkClick r:id="rId3"/>
              </a:rPr>
              <a:t>https://info.nrao.edu/oas/cap</a:t>
            </a:r>
            <a:r>
              <a:rPr lang="en-US" altLang="en-US" sz="2000" dirty="0">
                <a:solidFill>
                  <a:prstClr val="black"/>
                </a:solidFill>
                <a:effectLst/>
                <a:latin typeface="Gill Sans MT" panose="020B0502020104020203" pitchFamily="34" charset="0"/>
              </a:rPr>
              <a:t> </a:t>
            </a:r>
          </a:p>
          <a:p>
            <a:pPr lvl="0" fontAlgn="auto">
              <a:lnSpc>
                <a:spcPct val="90000"/>
              </a:lnSpc>
              <a:spcBef>
                <a:spcPct val="0"/>
              </a:spcBef>
              <a:spcAft>
                <a:spcPts val="0"/>
              </a:spcAft>
              <a:buClrTx/>
              <a:buSzTx/>
              <a:buFont typeface="Arial" panose="020B0604020202020204" pitchFamily="34" charset="0"/>
              <a:buChar char="•"/>
              <a:defRPr/>
            </a:pPr>
            <a:r>
              <a:rPr lang="en-US" altLang="en-US" sz="2200" dirty="0">
                <a:solidFill>
                  <a:prstClr val="black"/>
                </a:solidFill>
                <a:effectLst/>
                <a:latin typeface="Gill Sans MT" panose="020B0502020104020203" pitchFamily="34" charset="0"/>
              </a:rPr>
              <a:t>Email list for contacting procurement personnel:</a:t>
            </a:r>
          </a:p>
          <a:p>
            <a:pPr lvl="1" fontAlgn="auto">
              <a:lnSpc>
                <a:spcPct val="90000"/>
              </a:lnSpc>
              <a:spcBef>
                <a:spcPct val="0"/>
              </a:spcBef>
              <a:spcAft>
                <a:spcPts val="0"/>
              </a:spcAft>
              <a:buFont typeface="Arial" panose="020B0604020202020204" pitchFamily="34" charset="0"/>
              <a:buChar char="–"/>
              <a:defRPr/>
            </a:pPr>
            <a:r>
              <a:rPr lang="en-US" altLang="en-US" sz="2000" dirty="0">
                <a:solidFill>
                  <a:prstClr val="black"/>
                </a:solidFill>
                <a:effectLst/>
                <a:latin typeface="Gill Sans MT" panose="020B0502020104020203" pitchFamily="34" charset="0"/>
                <a:hlinkClick r:id="rId4"/>
              </a:rPr>
              <a:t>purchasing@nrao.edu</a:t>
            </a:r>
            <a:r>
              <a:rPr lang="en-US" altLang="en-US" sz="2000" dirty="0">
                <a:solidFill>
                  <a:prstClr val="black"/>
                </a:solidFill>
                <a:effectLst/>
                <a:latin typeface="Gill Sans MT" panose="020B0502020104020203" pitchFamily="34" charset="0"/>
              </a:rPr>
              <a:t> </a:t>
            </a:r>
          </a:p>
          <a:p>
            <a:pPr lvl="0" fontAlgn="auto">
              <a:lnSpc>
                <a:spcPct val="90000"/>
              </a:lnSpc>
              <a:spcBef>
                <a:spcPct val="0"/>
              </a:spcBef>
              <a:spcAft>
                <a:spcPts val="0"/>
              </a:spcAft>
              <a:buClrTx/>
              <a:buSzTx/>
              <a:buFont typeface="Arial" panose="020B0604020202020204" pitchFamily="34" charset="0"/>
              <a:buChar char="•"/>
              <a:defRPr/>
            </a:pPr>
            <a:r>
              <a:rPr lang="en-US" altLang="en-US" sz="2200" dirty="0">
                <a:solidFill>
                  <a:prstClr val="black"/>
                </a:solidFill>
                <a:effectLst/>
                <a:latin typeface="Gill Sans MT" panose="020B0502020104020203" pitchFamily="34" charset="0"/>
              </a:rPr>
              <a:t>Contracts and Procurement personnel located at each site:</a:t>
            </a: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Charlottesville</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CAP Manager Richard Sakshaug, </a:t>
            </a:r>
            <a:r>
              <a:rPr lang="en-US" altLang="en-US" sz="2000" dirty="0">
                <a:solidFill>
                  <a:prstClr val="black"/>
                </a:solidFill>
                <a:effectLst/>
                <a:latin typeface="Gill Sans MT" panose="020B0502020104020203" pitchFamily="34" charset="0"/>
                <a:hlinkClick r:id="rId5"/>
              </a:rPr>
              <a:t>rsakshau@nrao.edu</a:t>
            </a:r>
            <a:endParaRPr lang="en-US" altLang="en-US" sz="2000" dirty="0">
              <a:solidFill>
                <a:prstClr val="black"/>
              </a:solidFill>
              <a:effectLst/>
              <a:latin typeface="Gill Sans MT" panose="020B0502020104020203" pitchFamily="34" charset="0"/>
            </a:endParaRP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Jose Cuenca, </a:t>
            </a:r>
            <a:r>
              <a:rPr lang="en-US" altLang="en-US" sz="2000" dirty="0">
                <a:solidFill>
                  <a:prstClr val="black"/>
                </a:solidFill>
                <a:effectLst/>
                <a:latin typeface="Gill Sans MT" panose="020B0502020104020203" pitchFamily="34" charset="0"/>
                <a:hlinkClick r:id="rId6"/>
              </a:rPr>
              <a:t>jcuenca@nrao.edu</a:t>
            </a:r>
            <a:r>
              <a:rPr lang="en-US" altLang="en-US" sz="2000" dirty="0">
                <a:solidFill>
                  <a:prstClr val="black"/>
                </a:solidFill>
                <a:effectLst/>
                <a:latin typeface="Gill Sans MT" panose="020B0502020104020203" pitchFamily="34" charset="0"/>
              </a:rPr>
              <a:t> </a:t>
            </a: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Green Bank</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Marsha Anderson, </a:t>
            </a:r>
            <a:r>
              <a:rPr lang="en-US" altLang="en-US" sz="2000" dirty="0">
                <a:solidFill>
                  <a:prstClr val="black"/>
                </a:solidFill>
                <a:effectLst/>
                <a:latin typeface="Gill Sans MT" panose="020B0502020104020203" pitchFamily="34" charset="0"/>
                <a:hlinkClick r:id="rId7"/>
              </a:rPr>
              <a:t>manderso@nrao.edu</a:t>
            </a:r>
            <a:endParaRPr lang="en-US" altLang="en-US" sz="2000" dirty="0">
              <a:solidFill>
                <a:prstClr val="black"/>
              </a:solidFill>
              <a:effectLst/>
              <a:latin typeface="Gill Sans MT" panose="020B0502020104020203" pitchFamily="34" charset="0"/>
            </a:endParaRP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Socorro</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Purchasing Supervisor Magdalene Romero, </a:t>
            </a:r>
            <a:r>
              <a:rPr lang="en-US" altLang="en-US" sz="2000" dirty="0">
                <a:solidFill>
                  <a:prstClr val="black"/>
                </a:solidFill>
                <a:effectLst/>
                <a:latin typeface="Gill Sans MT" panose="020B0502020104020203" pitchFamily="34" charset="0"/>
                <a:hlinkClick r:id="rId8"/>
              </a:rPr>
              <a:t>mromero@nrao.edu</a:t>
            </a:r>
            <a:endParaRPr lang="en-US" altLang="en-US" sz="2000" dirty="0">
              <a:solidFill>
                <a:prstClr val="black"/>
              </a:solidFill>
              <a:effectLst/>
              <a:latin typeface="Gill Sans MT" panose="020B0502020104020203" pitchFamily="34" charset="0"/>
            </a:endParaRP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Lia Romero, </a:t>
            </a:r>
            <a:r>
              <a:rPr lang="en-US" altLang="en-US" sz="2000" dirty="0">
                <a:solidFill>
                  <a:prstClr val="black"/>
                </a:solidFill>
                <a:effectLst/>
                <a:latin typeface="Gill Sans MT" panose="020B0502020104020203" pitchFamily="34" charset="0"/>
                <a:hlinkClick r:id="rId9"/>
              </a:rPr>
              <a:t>lromero@nrao.edu</a:t>
            </a:r>
            <a:endParaRPr lang="en-US" altLang="en-US" sz="2000" dirty="0">
              <a:solidFill>
                <a:prstClr val="black"/>
              </a:solidFill>
              <a:effectLst/>
              <a:latin typeface="Gill Sans MT" panose="020B0502020104020203" pitchFamily="34" charset="0"/>
            </a:endParaRP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Barbara Harris,  </a:t>
            </a:r>
            <a:r>
              <a:rPr lang="en-US" altLang="en-US" sz="2000" dirty="0">
                <a:solidFill>
                  <a:prstClr val="black"/>
                </a:solidFill>
                <a:effectLst/>
                <a:latin typeface="Gill Sans MT" panose="020B0502020104020203" pitchFamily="34" charset="0"/>
                <a:hlinkClick r:id="rId10"/>
              </a:rPr>
              <a:t>bharris@nrao.edu</a:t>
            </a:r>
            <a:endParaRPr lang="en-US" altLang="en-US" sz="2000" dirty="0">
              <a:solidFill>
                <a:prstClr val="black"/>
              </a:solidFill>
              <a:effectLst/>
              <a:latin typeface="Gill Sans MT" panose="020B0502020104020203" pitchFamily="34" charset="0"/>
            </a:endParaRPr>
          </a:p>
          <a:p>
            <a:pPr lvl="1" fontAlgn="auto">
              <a:lnSpc>
                <a:spcPct val="90000"/>
              </a:lnSpc>
              <a:spcBef>
                <a:spcPct val="0"/>
              </a:spcBef>
              <a:spcAft>
                <a:spcPts val="0"/>
              </a:spcAft>
              <a:buFont typeface="Arial" panose="020B0604020202020204" pitchFamily="34" charset="0"/>
              <a:buChar char="–"/>
              <a:defRPr/>
            </a:pPr>
            <a:r>
              <a:rPr lang="en-US" altLang="en-US" sz="2200" dirty="0">
                <a:solidFill>
                  <a:prstClr val="black"/>
                </a:solidFill>
                <a:effectLst/>
                <a:latin typeface="Gill Sans MT" panose="020B0502020104020203" pitchFamily="34" charset="0"/>
              </a:rPr>
              <a:t>Albuquerque</a:t>
            </a:r>
          </a:p>
          <a:p>
            <a:pPr lvl="2" fontAlgn="auto">
              <a:lnSpc>
                <a:spcPct val="90000"/>
              </a:lnSpc>
              <a:spcBef>
                <a:spcPct val="0"/>
              </a:spcBef>
              <a:spcAft>
                <a:spcPts val="0"/>
              </a:spcAft>
              <a:buClrTx/>
              <a:buSzTx/>
              <a:buFont typeface="Arial" panose="020B0604020202020204" pitchFamily="34" charset="0"/>
              <a:buChar char="•"/>
              <a:defRPr/>
            </a:pPr>
            <a:r>
              <a:rPr lang="en-US" altLang="en-US" sz="2000" dirty="0">
                <a:solidFill>
                  <a:prstClr val="black"/>
                </a:solidFill>
                <a:effectLst/>
                <a:latin typeface="Gill Sans MT" panose="020B0502020104020203" pitchFamily="34" charset="0"/>
              </a:rPr>
              <a:t>Buyer Genevieve Aragon, </a:t>
            </a:r>
            <a:r>
              <a:rPr lang="en-US" altLang="en-US" sz="2000" dirty="0">
                <a:solidFill>
                  <a:prstClr val="black"/>
                </a:solidFill>
                <a:effectLst/>
                <a:latin typeface="Gill Sans MT" panose="020B0502020104020203" pitchFamily="34" charset="0"/>
                <a:hlinkClick r:id="rId11"/>
              </a:rPr>
              <a:t>garagon@nrao.edu</a:t>
            </a:r>
            <a:r>
              <a:rPr lang="en-US" altLang="en-US" sz="2000" dirty="0">
                <a:solidFill>
                  <a:prstClr val="black"/>
                </a:solidFill>
                <a:effectLst/>
                <a:latin typeface="Gill Sans MT" panose="020B0502020104020203" pitchFamily="34" charset="0"/>
              </a:rPr>
              <a:t> </a:t>
            </a:r>
          </a:p>
          <a:p>
            <a:pPr fontAlgn="auto">
              <a:lnSpc>
                <a:spcPct val="90000"/>
              </a:lnSpc>
              <a:spcAft>
                <a:spcPts val="0"/>
              </a:spcAft>
              <a:buClrTx/>
              <a:buFont typeface="Arial" panose="020B0604020202020204" pitchFamily="34" charset="0"/>
              <a:buChar char="•"/>
              <a:defRPr/>
            </a:pPr>
            <a:endParaRPr lang="en-US" altLang="en-US" sz="2000" dirty="0" smtClean="0">
              <a:effectLst/>
              <a:latin typeface="Gill Sans MT" panose="020B0502020104020203" pitchFamily="34" charset="0"/>
              <a:cs typeface="+mn-cs"/>
            </a:endParaRPr>
          </a:p>
          <a:p>
            <a:pPr lvl="2" fontAlgn="auto">
              <a:lnSpc>
                <a:spcPct val="90000"/>
              </a:lnSpc>
              <a:spcAft>
                <a:spcPts val="0"/>
              </a:spcAft>
              <a:buFontTx/>
              <a:buNone/>
              <a:defRPr/>
            </a:pPr>
            <a:endParaRPr lang="en-US" altLang="en-US" sz="1600" dirty="0" smtClean="0">
              <a:cs typeface="+mn-cs"/>
            </a:endParaRPr>
          </a:p>
        </p:txBody>
      </p:sp>
      <p:sp>
        <p:nvSpPr>
          <p:cNvPr id="51204" name="Rectangle 7"/>
          <p:cNvSpPr>
            <a:spLocks noGrp="1" noChangeArrowheads="1"/>
          </p:cNvSpPr>
          <p:nvPr>
            <p:ph type="title"/>
          </p:nvPr>
        </p:nvSpPr>
        <p:spPr bwMode="auto">
          <a:xfrm>
            <a:off x="457200" y="619125"/>
            <a:ext cx="8229600" cy="481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800" b="1" dirty="0" smtClean="0">
                <a:solidFill>
                  <a:schemeClr val="tx2"/>
                </a:solidFill>
                <a:effectLst>
                  <a:outerShdw blurRad="38100" dist="38100" dir="2700000" algn="tl">
                    <a:srgbClr val="000000">
                      <a:alpha val="43137"/>
                    </a:srgbClr>
                  </a:outerShdw>
                </a:effectLst>
                <a:latin typeface="Gill Sans MT" panose="020B0502020104020203" pitchFamily="34" charset="0"/>
              </a:rPr>
              <a:t>Resources</a:t>
            </a:r>
          </a:p>
        </p:txBody>
      </p:sp>
      <p:pic>
        <p:nvPicPr>
          <p:cNvPr id="2" name="Picture 15"/>
          <p:cNvPicPr>
            <a:picLocks noChangeAspect="1" noChangeArrowheads="1"/>
          </p:cNvPicPr>
          <p:nvPr/>
        </p:nvPicPr>
        <p:blipFill>
          <a:blip r:embed="rId12">
            <a:lum bright="-8000"/>
            <a:extLst>
              <a:ext uri="{28A0092B-C50C-407E-A947-70E740481C1C}">
                <a14:useLocalDpi xmlns:a14="http://schemas.microsoft.com/office/drawing/2010/main" val="0"/>
              </a:ext>
            </a:extLst>
          </a:blip>
          <a:srcRect/>
          <a:stretch>
            <a:fillRect/>
          </a:stretch>
        </p:blipFill>
        <p:spPr bwMode="auto">
          <a:xfrm>
            <a:off x="4495800" y="6192838"/>
            <a:ext cx="990600"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5" name="Group 17"/>
          <p:cNvGrpSpPr>
            <a:grpSpLocks/>
          </p:cNvGrpSpPr>
          <p:nvPr/>
        </p:nvGrpSpPr>
        <p:grpSpPr bwMode="auto">
          <a:xfrm>
            <a:off x="530225" y="6161088"/>
            <a:ext cx="6875463" cy="741362"/>
            <a:chOff x="530900" y="6161088"/>
            <a:chExt cx="7338310" cy="741882"/>
          </a:xfrm>
        </p:grpSpPr>
        <p:pic>
          <p:nvPicPr>
            <p:cNvPr id="51208" name="Picture 18" descr="gbt">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9" descr="vlba">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0" descr="alma_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1" descr="vla">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6"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51207"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6" name="Rectangle 6"/>
          <p:cNvSpPr>
            <a:spLocks noChangeArrowheads="1"/>
          </p:cNvSpPr>
          <p:nvPr/>
        </p:nvSpPr>
        <p:spPr bwMode="auto">
          <a:xfrm>
            <a:off x="381000" y="1149350"/>
            <a:ext cx="8382000" cy="501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itchFamily="34" charset="0"/>
              </a:defRPr>
            </a:lvl1pPr>
            <a:lvl2pPr marL="742950" indent="-285750" algn="l">
              <a:spcBef>
                <a:spcPct val="20000"/>
              </a:spcBef>
              <a:buFont typeface="Tahoma" pitchFamily="34" charset="0"/>
              <a:buChar char="–"/>
              <a:defRPr sz="2800">
                <a:solidFill>
                  <a:schemeClr val="tx1"/>
                </a:solidFill>
                <a:effectLst>
                  <a:outerShdw blurRad="38100" dist="38100" dir="2700000" algn="tl">
                    <a:srgbClr val="000000"/>
                  </a:outerShdw>
                </a:effectLst>
                <a:latin typeface="Tahoma" pitchFamily="34" charset="0"/>
              </a:defRPr>
            </a:lvl2pPr>
            <a:lvl3pPr marL="1143000" indent="-228600" algn="l">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itchFamily="34" charset="0"/>
              </a:defRPr>
            </a:lvl3pPr>
            <a:lvl4pPr marL="1600200" indent="-228600" algn="l">
              <a:spcBef>
                <a:spcPct val="20000"/>
              </a:spcBef>
              <a:buFont typeface="Tahoma" pitchFamily="34" charset="0"/>
              <a:buChar char="–"/>
              <a:defRPr sz="2000">
                <a:solidFill>
                  <a:schemeClr val="tx1"/>
                </a:solidFill>
                <a:effectLst>
                  <a:outerShdw blurRad="38100" dist="38100" dir="2700000" algn="tl">
                    <a:srgbClr val="000000"/>
                  </a:outerShdw>
                </a:effectLst>
                <a:latin typeface="Tahoma" pitchFamily="34" charset="0"/>
              </a:defRPr>
            </a:lvl4pPr>
            <a:lvl5pPr marL="2057400" indent="-228600" algn="l">
              <a:spcBef>
                <a:spcPct val="20000"/>
              </a:spcBef>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5pPr>
            <a:lvl6pPr marL="25146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6pPr>
            <a:lvl7pPr marL="29718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7pPr>
            <a:lvl8pPr marL="34290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8pPr>
            <a:lvl9pPr marL="3886200" indent="-22860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Tahoma" pitchFamily="34" charset="0"/>
              </a:defRPr>
            </a:lvl9pPr>
          </a:lstStyle>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Subawards and Consultant Agreements:</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Contracts Specialist Daphne Anderson, </a:t>
            </a:r>
            <a:r>
              <a:rPr lang="en-US" sz="2200" dirty="0">
                <a:solidFill>
                  <a:prstClr val="black"/>
                </a:solidFill>
                <a:effectLst/>
                <a:latin typeface="Gill Sans MT" panose="020B0502020104020203" pitchFamily="34" charset="0"/>
                <a:cs typeface="+mn-cs"/>
                <a:hlinkClick r:id="rId3"/>
              </a:rPr>
              <a:t>danderso@nrao.edu</a:t>
            </a:r>
            <a:endParaRPr lang="en-US" sz="2200" dirty="0">
              <a:solidFill>
                <a:prstClr val="black"/>
              </a:solidFill>
              <a:effectLst/>
              <a:latin typeface="Gill Sans MT" panose="020B0502020104020203" pitchFamily="34" charset="0"/>
              <a:cs typeface="+mn-cs"/>
            </a:endParaRPr>
          </a:p>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Software Licenses and Maintenance Agreements:</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IT Contracts Specialist Lisa Bushey, </a:t>
            </a:r>
            <a:r>
              <a:rPr lang="en-US" sz="2200" dirty="0">
                <a:solidFill>
                  <a:prstClr val="black"/>
                </a:solidFill>
                <a:effectLst/>
                <a:latin typeface="Gill Sans MT" panose="020B0502020104020203" pitchFamily="34" charset="0"/>
                <a:cs typeface="+mn-cs"/>
                <a:hlinkClick r:id="rId4"/>
              </a:rPr>
              <a:t>lbushey@nrao.edu</a:t>
            </a:r>
            <a:r>
              <a:rPr lang="en-US" sz="2200" dirty="0">
                <a:solidFill>
                  <a:prstClr val="black"/>
                </a:solidFill>
                <a:effectLst/>
                <a:latin typeface="Gill Sans MT" panose="020B0502020104020203" pitchFamily="34" charset="0"/>
                <a:cs typeface="+mn-cs"/>
              </a:rPr>
              <a:t> </a:t>
            </a:r>
          </a:p>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Grants &amp; Work for Others Support:</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Grants Administrator Grace Lipscomb, </a:t>
            </a:r>
            <a:r>
              <a:rPr lang="en-US" sz="2200" dirty="0">
                <a:solidFill>
                  <a:prstClr val="black"/>
                </a:solidFill>
                <a:effectLst/>
                <a:latin typeface="Gill Sans MT" panose="020B0502020104020203" pitchFamily="34" charset="0"/>
                <a:cs typeface="+mn-cs"/>
                <a:hlinkClick r:id="rId5"/>
              </a:rPr>
              <a:t>glipscom@nrao.edu</a:t>
            </a:r>
            <a:r>
              <a:rPr lang="en-US" sz="2200" dirty="0">
                <a:solidFill>
                  <a:prstClr val="black"/>
                </a:solidFill>
                <a:effectLst/>
                <a:latin typeface="Gill Sans MT" panose="020B0502020104020203" pitchFamily="34" charset="0"/>
                <a:cs typeface="+mn-cs"/>
              </a:rPr>
              <a:t> </a:t>
            </a:r>
          </a:p>
          <a:p>
            <a:pPr lvl="0" defTabSz="914400" fontAlgn="auto">
              <a:spcAft>
                <a:spcPts val="0"/>
              </a:spcAft>
              <a:buClrTx/>
              <a:buSzTx/>
              <a:buFont typeface="Arial" panose="020B0604020202020204" pitchFamily="34" charset="0"/>
              <a:buChar char="•"/>
            </a:pPr>
            <a:r>
              <a:rPr lang="en-US" sz="2400" dirty="0">
                <a:solidFill>
                  <a:prstClr val="black"/>
                </a:solidFill>
                <a:effectLst/>
                <a:latin typeface="Gill Sans MT" panose="020B0502020104020203" pitchFamily="34" charset="0"/>
                <a:cs typeface="+mn-cs"/>
              </a:rPr>
              <a:t>Import/Export Compliance Assistance:</a:t>
            </a:r>
          </a:p>
          <a:p>
            <a:pPr lvl="1" defTabSz="914400" fontAlgn="auto">
              <a:spcAft>
                <a:spcPts val="0"/>
              </a:spcAft>
              <a:buFont typeface="Arial" panose="020B0604020202020204" pitchFamily="34" charset="0"/>
              <a:buChar char="–"/>
            </a:pPr>
            <a:r>
              <a:rPr lang="en-US" sz="2200" dirty="0">
                <a:solidFill>
                  <a:prstClr val="black"/>
                </a:solidFill>
                <a:effectLst/>
                <a:latin typeface="Gill Sans MT" panose="020B0502020104020203" pitchFamily="34" charset="0"/>
                <a:cs typeface="+mn-cs"/>
              </a:rPr>
              <a:t>Export Compliance Officer Joyce Ford, </a:t>
            </a:r>
            <a:r>
              <a:rPr lang="en-US" sz="2200" dirty="0">
                <a:solidFill>
                  <a:prstClr val="black"/>
                </a:solidFill>
                <a:effectLst/>
                <a:latin typeface="Gill Sans MT" panose="020B0502020104020203" pitchFamily="34" charset="0"/>
                <a:cs typeface="+mn-cs"/>
                <a:hlinkClick r:id="rId6"/>
              </a:rPr>
              <a:t>jaford@nrao.edu</a:t>
            </a:r>
            <a:r>
              <a:rPr lang="en-US" sz="2200" dirty="0">
                <a:solidFill>
                  <a:prstClr val="black"/>
                </a:solidFill>
                <a:effectLst/>
                <a:latin typeface="Gill Sans MT" panose="020B0502020104020203" pitchFamily="34" charset="0"/>
                <a:cs typeface="+mn-cs"/>
              </a:rPr>
              <a:t> </a:t>
            </a:r>
          </a:p>
          <a:p>
            <a:pPr marL="342900" marR="0" lvl="0" indent="-342900" algn="l" defTabSz="457200" rtl="0" eaLnBrk="1" fontAlgn="auto" latinLnBrk="0" hangingPunct="1">
              <a:lnSpc>
                <a:spcPct val="90000"/>
              </a:lnSpc>
              <a:spcBef>
                <a:spcPct val="20000"/>
              </a:spcBef>
              <a:spcAft>
                <a:spcPts val="0"/>
              </a:spcAft>
              <a:buClrTx/>
              <a:buSzPct val="120000"/>
              <a:buFont typeface="Arial" panose="020B0604020202020204" pitchFamily="34" charset="0"/>
              <a:buChar char="•"/>
              <a:tabLst/>
              <a:defRPr/>
            </a:pPr>
            <a:endParaRPr kumimoji="0" lang="en-US" altLang="en-US" sz="2000" b="0" i="0" u="none" strike="noStrike" kern="1200" cap="none" spc="0" normalizeH="0" baseline="0" noProof="0" dirty="0" smtClean="0">
              <a:ln>
                <a:noFill/>
              </a:ln>
              <a:solidFill>
                <a:prstClr val="black"/>
              </a:solidFill>
              <a:effectLst/>
              <a:uLnTx/>
              <a:uFillTx/>
              <a:latin typeface="Gill Sans MT" panose="020B0502020104020203" pitchFamily="34" charset="0"/>
              <a:ea typeface="+mn-ea"/>
              <a:cs typeface="Arial" panose="020B0604020202020204" pitchFamily="34" charset="0"/>
            </a:endParaRPr>
          </a:p>
          <a:p>
            <a:pPr marL="1143000" marR="0" lvl="2" indent="-228600" algn="l" defTabSz="457200" rtl="0" eaLnBrk="1" fontAlgn="auto" latinLnBrk="0" hangingPunct="1">
              <a:lnSpc>
                <a:spcPct val="90000"/>
              </a:lnSpc>
              <a:spcBef>
                <a:spcPct val="20000"/>
              </a:spcBef>
              <a:spcAft>
                <a:spcPts val="0"/>
              </a:spcAft>
              <a:buClr>
                <a:srgbClr val="0000FF"/>
              </a:buClr>
              <a:buSzPct val="120000"/>
              <a:buFontTx/>
              <a:buNone/>
              <a:tabLst/>
              <a:defRPr/>
            </a:pPr>
            <a:endParaRPr kumimoji="0" lang="en-US" altLang="en-US" sz="1600" b="0" i="0" u="none" strike="noStrike" kern="1200" cap="none" spc="0" normalizeH="0" baseline="0" noProof="0" dirty="0" smtClean="0">
              <a:ln>
                <a:noFill/>
              </a:ln>
              <a:solidFill>
                <a:prstClr val="black"/>
              </a:solidFill>
              <a:effectLst>
                <a:outerShdw blurRad="38100" dist="38100" dir="2700000" algn="tl">
                  <a:srgbClr val="000000"/>
                </a:outerShdw>
              </a:effectLst>
              <a:uLnTx/>
              <a:uFillTx/>
              <a:latin typeface="Tahoma" pitchFamily="34" charset="0"/>
              <a:ea typeface="+mn-ea"/>
              <a:cs typeface="Arial" panose="020B0604020202020204" pitchFamily="34" charset="0"/>
            </a:endParaRPr>
          </a:p>
        </p:txBody>
      </p:sp>
      <p:sp>
        <p:nvSpPr>
          <p:cNvPr id="51204" name="Rectangle 7"/>
          <p:cNvSpPr>
            <a:spLocks noGrp="1" noChangeArrowheads="1"/>
          </p:cNvSpPr>
          <p:nvPr>
            <p:ph type="title"/>
          </p:nvPr>
        </p:nvSpPr>
        <p:spPr bwMode="auto">
          <a:xfrm>
            <a:off x="457200" y="619125"/>
            <a:ext cx="8229600" cy="481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800" b="1" dirty="0" smtClean="0">
                <a:solidFill>
                  <a:schemeClr val="tx2"/>
                </a:solidFill>
                <a:effectLst>
                  <a:outerShdw blurRad="38100" dist="38100" dir="2700000" algn="tl">
                    <a:srgbClr val="000000">
                      <a:alpha val="43137"/>
                    </a:srgbClr>
                  </a:outerShdw>
                </a:effectLst>
                <a:latin typeface="Gill Sans MT" panose="020B0502020104020203" pitchFamily="34" charset="0"/>
              </a:rPr>
              <a:t>Additional Resources</a:t>
            </a:r>
          </a:p>
        </p:txBody>
      </p:sp>
      <p:pic>
        <p:nvPicPr>
          <p:cNvPr id="2" name="Picture 15"/>
          <p:cNvPicPr>
            <a:picLocks noChangeAspect="1" noChangeArrowheads="1"/>
          </p:cNvPicPr>
          <p:nvPr/>
        </p:nvPicPr>
        <p:blipFill>
          <a:blip r:embed="rId7">
            <a:lum bright="-8000"/>
            <a:extLst>
              <a:ext uri="{28A0092B-C50C-407E-A947-70E740481C1C}">
                <a14:useLocalDpi xmlns:a14="http://schemas.microsoft.com/office/drawing/2010/main" val="0"/>
              </a:ext>
            </a:extLst>
          </a:blip>
          <a:srcRect/>
          <a:stretch>
            <a:fillRect/>
          </a:stretch>
        </p:blipFill>
        <p:spPr bwMode="auto">
          <a:xfrm>
            <a:off x="4495800" y="6192838"/>
            <a:ext cx="990600"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205" name="Group 17"/>
          <p:cNvGrpSpPr>
            <a:grpSpLocks/>
          </p:cNvGrpSpPr>
          <p:nvPr/>
        </p:nvGrpSpPr>
        <p:grpSpPr bwMode="auto">
          <a:xfrm>
            <a:off x="530225" y="6161088"/>
            <a:ext cx="6875463" cy="741362"/>
            <a:chOff x="530900" y="6161088"/>
            <a:chExt cx="7338310" cy="741882"/>
          </a:xfrm>
        </p:grpSpPr>
        <p:pic>
          <p:nvPicPr>
            <p:cNvPr id="51208" name="Picture 18" descr="gbt">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9" descr="vlba">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20" descr="alma_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1" descr="vla">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6"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66CCFF"/>
                </a:solidFill>
                <a:effectLst/>
                <a:uLnTx/>
                <a:uFillTx/>
                <a:latin typeface="Gill Sans MT" panose="020B0502020104020203" pitchFamily="34" charset="0"/>
                <a:ea typeface="+mn-ea"/>
                <a:cs typeface="Arial" panose="020B0604020202020204" pitchFamily="34" charset="0"/>
              </a:rPr>
              <a:t>National Radio Astronomy Observatory</a:t>
            </a:r>
          </a:p>
        </p:txBody>
      </p:sp>
      <p:sp>
        <p:nvSpPr>
          <p:cNvPr id="51207"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01401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7"/>
          <p:cNvGrpSpPr>
            <a:grpSpLocks/>
          </p:cNvGrpSpPr>
          <p:nvPr/>
        </p:nvGrpSpPr>
        <p:grpSpPr bwMode="auto">
          <a:xfrm>
            <a:off x="530225" y="6161088"/>
            <a:ext cx="6875463" cy="741362"/>
            <a:chOff x="530900" y="6161088"/>
            <a:chExt cx="7338310" cy="741882"/>
          </a:xfrm>
        </p:grpSpPr>
        <p:pic>
          <p:nvPicPr>
            <p:cNvPr id="52227" name="Picture 8"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9"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0"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1"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11"/>
          <p:cNvSpPr>
            <a:spLocks noGrp="1" noChangeArrowheads="1"/>
          </p:cNvSpPr>
          <p:nvPr>
            <p:ph type="body" idx="1"/>
          </p:nvPr>
        </p:nvSpPr>
        <p:spPr bwMode="auto">
          <a:xfrm>
            <a:off x="300038" y="1257300"/>
            <a:ext cx="8551862"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2400" dirty="0" smtClean="0">
                <a:latin typeface="Gill Sans MT" panose="020B0502020104020203" pitchFamily="34" charset="0"/>
              </a:rPr>
              <a:t>In accordance with the NSF Cooperative Agreement and standard procurement practices, NRAO must</a:t>
            </a:r>
            <a:r>
              <a:rPr lang="en-US" altLang="en-US" sz="2400" dirty="0" smtClean="0">
                <a:solidFill>
                  <a:srgbClr val="FF0000"/>
                </a:solidFill>
                <a:latin typeface="Gill Sans MT" panose="020B0502020104020203" pitchFamily="34" charset="0"/>
              </a:rPr>
              <a:t> </a:t>
            </a:r>
            <a:r>
              <a:rPr lang="en-US" altLang="en-US" sz="2400" dirty="0" smtClean="0">
                <a:latin typeface="Gill Sans MT" panose="020B0502020104020203" pitchFamily="34" charset="0"/>
              </a:rPr>
              <a:t>seek full and open competition to the maximum extent practicable</a:t>
            </a:r>
          </a:p>
          <a:p>
            <a:pPr eaLnBrk="1" hangingPunct="1">
              <a:lnSpc>
                <a:spcPct val="80000"/>
              </a:lnSpc>
            </a:pPr>
            <a:r>
              <a:rPr lang="en-US" altLang="en-US" sz="2400" dirty="0" smtClean="0">
                <a:latin typeface="Gill Sans MT" panose="020B0502020104020203" pitchFamily="34" charset="0"/>
              </a:rPr>
              <a:t>NRAO achieves its competition goals by:</a:t>
            </a:r>
          </a:p>
          <a:p>
            <a:pPr lvl="1" eaLnBrk="1" hangingPunct="1">
              <a:lnSpc>
                <a:spcPct val="80000"/>
              </a:lnSpc>
            </a:pPr>
            <a:r>
              <a:rPr lang="en-US" altLang="en-US" sz="2200" dirty="0" smtClean="0">
                <a:latin typeface="Gill Sans MT" panose="020B0502020104020203" pitchFamily="34" charset="0"/>
              </a:rPr>
              <a:t>Procuring products and services through an RFP/RFQ process</a:t>
            </a:r>
          </a:p>
          <a:p>
            <a:pPr lvl="2" eaLnBrk="1" hangingPunct="1">
              <a:lnSpc>
                <a:spcPct val="80000"/>
              </a:lnSpc>
            </a:pPr>
            <a:r>
              <a:rPr lang="en-US" altLang="en-US" sz="2000" dirty="0" smtClean="0">
                <a:latin typeface="Gill Sans MT" panose="020B0502020104020203" pitchFamily="34" charset="0"/>
              </a:rPr>
              <a:t>Some purchases can be considered NRAO-wide for the sake of obtaining the best price structure  </a:t>
            </a:r>
          </a:p>
          <a:p>
            <a:pPr lvl="2" eaLnBrk="1" hangingPunct="1">
              <a:lnSpc>
                <a:spcPct val="80000"/>
              </a:lnSpc>
            </a:pPr>
            <a:r>
              <a:rPr lang="en-US" altLang="en-US" sz="2000" dirty="0" smtClean="0">
                <a:latin typeface="Gill Sans MT" panose="020B0502020104020203" pitchFamily="34" charset="0"/>
              </a:rPr>
              <a:t>Some purchases will stay on a local level depending on the best advantage for NRAO</a:t>
            </a:r>
          </a:p>
          <a:p>
            <a:pPr eaLnBrk="1" hangingPunct="1">
              <a:lnSpc>
                <a:spcPct val="80000"/>
              </a:lnSpc>
            </a:pPr>
            <a:r>
              <a:rPr lang="en-US" altLang="en-US" sz="2400" dirty="0" smtClean="0">
                <a:latin typeface="Gill Sans MT" panose="020B0502020104020203" pitchFamily="34" charset="0"/>
              </a:rPr>
              <a:t>Objective is to perform our (and your) fiduciary responsibilities by ensuring funds are expended effectively, efficiently and provide the best value to the Project, AUI/NRAO, and the Federal Government</a:t>
            </a:r>
          </a:p>
          <a:p>
            <a:pPr eaLnBrk="1" hangingPunct="1">
              <a:lnSpc>
                <a:spcPct val="80000"/>
              </a:lnSpc>
            </a:pPr>
            <a:endParaRPr lang="en-US" altLang="en-US" sz="1200" dirty="0" smtClean="0"/>
          </a:p>
        </p:txBody>
      </p:sp>
      <p:grpSp>
        <p:nvGrpSpPr>
          <p:cNvPr id="47108" name="Group 15"/>
          <p:cNvGrpSpPr>
            <a:grpSpLocks/>
          </p:cNvGrpSpPr>
          <p:nvPr/>
        </p:nvGrpSpPr>
        <p:grpSpPr bwMode="auto">
          <a:xfrm>
            <a:off x="530225" y="6161088"/>
            <a:ext cx="6875463" cy="741362"/>
            <a:chOff x="530900" y="6161088"/>
            <a:chExt cx="7338310" cy="741882"/>
          </a:xfrm>
        </p:grpSpPr>
        <p:pic>
          <p:nvPicPr>
            <p:cNvPr id="47111"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09"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47110"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6"/>
          <p:cNvSpPr>
            <a:spLocks noGrp="1" noChangeArrowheads="1"/>
          </p:cNvSpPr>
          <p:nvPr>
            <p:ph type="title"/>
          </p:nvPr>
        </p:nvSpPr>
        <p:spPr bwMode="auto">
          <a:xfrm>
            <a:off x="460375" y="619125"/>
            <a:ext cx="8229600"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dirty="0" smtClean="0">
                <a:solidFill>
                  <a:schemeClr val="tx2"/>
                </a:solidFill>
                <a:latin typeface="Gill Sans MT" pitchFamily="34" charset="0"/>
              </a:rPr>
              <a:t> </a:t>
            </a:r>
            <a:r>
              <a:rPr lang="en-US" altLang="en-US" sz="2700" b="1" dirty="0" smtClean="0">
                <a:solidFill>
                  <a:schemeClr val="tx2"/>
                </a:solidFill>
                <a:effectLst>
                  <a:outerShdw blurRad="38100" dist="38100" dir="2700000" algn="tl">
                    <a:srgbClr val="000000">
                      <a:alpha val="43137"/>
                    </a:srgbClr>
                  </a:outerShdw>
                </a:effectLst>
                <a:latin typeface="Gill Sans MT" pitchFamily="34" charset="0"/>
              </a:rPr>
              <a:t>Goal: Seek competition and best value</a:t>
            </a:r>
            <a:endParaRPr lang="en-US" altLang="en-US" sz="2700" b="1" dirty="0" smtClean="0">
              <a:solidFill>
                <a:schemeClr val="tx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bwMode="auto">
          <a:xfrm>
            <a:off x="460375" y="619125"/>
            <a:ext cx="8229600"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dirty="0" smtClean="0">
                <a:solidFill>
                  <a:schemeClr val="tx2"/>
                </a:solidFill>
                <a:latin typeface="Gill Sans MT" pitchFamily="34" charset="0"/>
              </a:rPr>
              <a:t> </a:t>
            </a:r>
            <a:r>
              <a:rPr lang="en-US" altLang="en-US" sz="2700" b="1" dirty="0" smtClean="0">
                <a:solidFill>
                  <a:schemeClr val="tx2"/>
                </a:solidFill>
                <a:effectLst>
                  <a:outerShdw blurRad="38100" dist="38100" dir="2700000" algn="tl">
                    <a:srgbClr val="000000">
                      <a:alpha val="43137"/>
                    </a:srgbClr>
                  </a:outerShdw>
                </a:effectLst>
                <a:latin typeface="Gill Sans MT" pitchFamily="34" charset="0"/>
              </a:rPr>
              <a:t>Budget/Commitment Authorities</a:t>
            </a:r>
            <a:endParaRPr lang="en-US" altLang="en-US" sz="2700" b="1" dirty="0" smtClean="0">
              <a:solidFill>
                <a:schemeClr val="tx2"/>
              </a:solidFill>
              <a:effectLst>
                <a:outerShdw blurRad="38100" dist="38100" dir="2700000" algn="tl">
                  <a:srgbClr val="000000">
                    <a:alpha val="43137"/>
                  </a:srgbClr>
                </a:outerShdw>
              </a:effectLst>
            </a:endParaRPr>
          </a:p>
        </p:txBody>
      </p:sp>
      <p:sp>
        <p:nvSpPr>
          <p:cNvPr id="19465" name="Rectangle 10"/>
          <p:cNvSpPr>
            <a:spLocks noGrp="1" noChangeArrowheads="1"/>
          </p:cNvSpPr>
          <p:nvPr>
            <p:ph type="body" idx="1"/>
          </p:nvPr>
        </p:nvSpPr>
        <p:spPr bwMode="auto">
          <a:xfrm>
            <a:off x="284163" y="1214438"/>
            <a:ext cx="8575675" cy="4767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1" hangingPunct="1">
              <a:spcBef>
                <a:spcPts val="0"/>
              </a:spcBef>
              <a:defRPr/>
            </a:pPr>
            <a:r>
              <a:rPr lang="en-US" altLang="en-US" sz="2200" dirty="0">
                <a:solidFill>
                  <a:prstClr val="black"/>
                </a:solidFill>
                <a:latin typeface="Gill Sans MT" panose="020B0502020104020203" pitchFamily="34" charset="0"/>
              </a:rPr>
              <a:t>NRAO’s Contracts and Procurement Manual provides the guidelines on who can make contractual and financial commitments on behalf of the organization</a:t>
            </a:r>
          </a:p>
          <a:p>
            <a:pPr marL="0" lvl="0" indent="0" eaLnBrk="1" hangingPunct="1">
              <a:spcBef>
                <a:spcPts val="0"/>
              </a:spcBef>
              <a:buNone/>
              <a:defRPr/>
            </a:pPr>
            <a:endParaRPr lang="en-US" altLang="en-US" sz="1800" dirty="0">
              <a:solidFill>
                <a:prstClr val="black"/>
              </a:solidFill>
              <a:latin typeface="Gill Sans MT" panose="020B0502020104020203" pitchFamily="34" charset="0"/>
            </a:endParaRPr>
          </a:p>
          <a:p>
            <a:pPr marL="688975" lvl="1" indent="-344488" eaLnBrk="1" hangingPunct="1">
              <a:spcBef>
                <a:spcPts val="0"/>
              </a:spcBef>
              <a:defRPr/>
            </a:pPr>
            <a:r>
              <a:rPr lang="en-US" altLang="en-US" sz="2000" dirty="0">
                <a:solidFill>
                  <a:prstClr val="black"/>
                </a:solidFill>
                <a:latin typeface="Gill Sans MT" panose="020B0502020104020203" pitchFamily="34" charset="0"/>
              </a:rPr>
              <a:t>Directors/Division Leaders/Business Managers make budget decisions regarding the approval of a particular item against a specific project.</a:t>
            </a:r>
          </a:p>
          <a:p>
            <a:pPr marL="688975" lvl="1" indent="-344488" eaLnBrk="1" hangingPunct="1">
              <a:spcBef>
                <a:spcPts val="0"/>
              </a:spcBef>
              <a:defRPr/>
            </a:pPr>
            <a:endParaRPr lang="en-US" altLang="en-US" sz="2000" dirty="0">
              <a:solidFill>
                <a:prstClr val="black"/>
              </a:solidFill>
              <a:latin typeface="Gill Sans MT" panose="020B0502020104020203" pitchFamily="34" charset="0"/>
            </a:endParaRPr>
          </a:p>
          <a:p>
            <a:pPr marL="688975" lvl="1" indent="-344488" eaLnBrk="1" hangingPunct="1">
              <a:spcBef>
                <a:spcPts val="0"/>
              </a:spcBef>
              <a:defRPr/>
            </a:pPr>
            <a:r>
              <a:rPr lang="en-US" altLang="en-US" sz="2000" dirty="0">
                <a:solidFill>
                  <a:prstClr val="black"/>
                </a:solidFill>
                <a:latin typeface="Gill Sans MT" panose="020B0502020104020203" pitchFamily="34" charset="0"/>
              </a:rPr>
              <a:t>CAP personnel </a:t>
            </a:r>
            <a:r>
              <a:rPr lang="en-US" altLang="en-US" sz="2000" u="sng" dirty="0">
                <a:solidFill>
                  <a:prstClr val="black"/>
                </a:solidFill>
                <a:latin typeface="Gill Sans MT" panose="020B0502020104020203" pitchFamily="34" charset="0"/>
              </a:rPr>
              <a:t>commit the organization via Purchase Order and/or contract</a:t>
            </a:r>
            <a:r>
              <a:rPr lang="en-US" altLang="en-US" sz="2000" dirty="0">
                <a:solidFill>
                  <a:prstClr val="black"/>
                </a:solidFill>
                <a:latin typeface="Gill Sans MT" panose="020B0502020104020203" pitchFamily="34" charset="0"/>
              </a:rPr>
              <a:t> and bind all agreements made on behalf of the organization </a:t>
            </a:r>
          </a:p>
          <a:p>
            <a:pPr marL="688975" lvl="1" indent="-344488" eaLnBrk="1" hangingPunct="1">
              <a:spcBef>
                <a:spcPts val="0"/>
              </a:spcBef>
              <a:defRPr/>
            </a:pPr>
            <a:endParaRPr lang="en-US" altLang="en-US" sz="2000" dirty="0">
              <a:solidFill>
                <a:prstClr val="black"/>
              </a:solidFill>
              <a:latin typeface="Gill Sans MT" panose="020B0502020104020203" pitchFamily="34" charset="0"/>
            </a:endParaRPr>
          </a:p>
          <a:p>
            <a:pPr marL="688975" lvl="1" indent="-344488" eaLnBrk="1" hangingPunct="1">
              <a:spcBef>
                <a:spcPts val="0"/>
              </a:spcBef>
              <a:defRPr/>
            </a:pPr>
            <a:r>
              <a:rPr lang="en-US" altLang="en-US" sz="2000" dirty="0">
                <a:solidFill>
                  <a:prstClr val="black"/>
                </a:solidFill>
                <a:latin typeface="Gill Sans MT" panose="020B0502020104020203" pitchFamily="34" charset="0"/>
              </a:rPr>
              <a:t>Purchase Orders establish a legal binding commitment between the vendor and the organization</a:t>
            </a:r>
          </a:p>
          <a:p>
            <a:pPr marL="688975" lvl="1" indent="-344488" eaLnBrk="1" hangingPunct="1">
              <a:spcBef>
                <a:spcPts val="0"/>
              </a:spcBef>
              <a:defRPr/>
            </a:pPr>
            <a:endParaRPr lang="en-US" altLang="en-US" sz="2000" dirty="0">
              <a:solidFill>
                <a:prstClr val="black"/>
              </a:solidFill>
              <a:latin typeface="Gill Sans MT" panose="020B0502020104020203" pitchFamily="34" charset="0"/>
            </a:endParaRPr>
          </a:p>
          <a:p>
            <a:pPr lvl="0" eaLnBrk="1" fontAlgn="auto" hangingPunct="1">
              <a:spcAft>
                <a:spcPts val="0"/>
              </a:spcAft>
            </a:pPr>
            <a:r>
              <a:rPr lang="en-US" altLang="en-US" sz="2200" dirty="0">
                <a:solidFill>
                  <a:prstClr val="black"/>
                </a:solidFill>
                <a:latin typeface="Gill Sans MT" panose="020B0502020104020203" pitchFamily="34" charset="0"/>
              </a:rPr>
              <a:t>Budget authority list and Commitment authority list at: </a:t>
            </a:r>
            <a:r>
              <a:rPr lang="en-US" altLang="en-US" sz="2200" dirty="0">
                <a:solidFill>
                  <a:prstClr val="black"/>
                </a:solidFill>
                <a:latin typeface="Gill Sans MT" panose="020B0502020104020203" pitchFamily="34" charset="0"/>
                <a:hlinkClick r:id="rId3"/>
              </a:rPr>
              <a:t>https://info.nrao.edu/oas/cap/oas/cap/CAP-manual/CAP-Appendix-B.pdf</a:t>
            </a:r>
            <a:r>
              <a:rPr lang="en-US" altLang="en-US" sz="2200" dirty="0">
                <a:solidFill>
                  <a:prstClr val="black"/>
                </a:solidFill>
                <a:latin typeface="Gill Sans MT" panose="020B0502020104020203" pitchFamily="34" charset="0"/>
              </a:rPr>
              <a:t> </a:t>
            </a:r>
          </a:p>
          <a:p>
            <a:pPr lvl="0" eaLnBrk="1" fontAlgn="auto" hangingPunct="1">
              <a:spcAft>
                <a:spcPts val="0"/>
              </a:spcAft>
            </a:pPr>
            <a:endParaRPr lang="en-US" sz="2400" dirty="0">
              <a:solidFill>
                <a:prstClr val="black"/>
              </a:solidFill>
              <a:latin typeface="Gill Sans MT" panose="020B0502020104020203" pitchFamily="34" charset="0"/>
            </a:endParaRPr>
          </a:p>
        </p:txBody>
      </p:sp>
      <p:grpSp>
        <p:nvGrpSpPr>
          <p:cNvPr id="19460" name="Group 10"/>
          <p:cNvGrpSpPr>
            <a:grpSpLocks/>
          </p:cNvGrpSpPr>
          <p:nvPr/>
        </p:nvGrpSpPr>
        <p:grpSpPr bwMode="auto">
          <a:xfrm>
            <a:off x="530225" y="6161088"/>
            <a:ext cx="6875463" cy="741362"/>
            <a:chOff x="530900" y="6161088"/>
            <a:chExt cx="7338310" cy="741882"/>
          </a:xfrm>
        </p:grpSpPr>
        <p:pic>
          <p:nvPicPr>
            <p:cNvPr id="19463" name="Picture 11"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2"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4"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1"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3"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bwMode="auto">
          <a:xfrm>
            <a:off x="858838" y="619125"/>
            <a:ext cx="6945312"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itchFamily="34" charset="0"/>
              </a:rPr>
              <a:t>Requisitions</a:t>
            </a:r>
            <a:endParaRPr lang="en-US" altLang="en-US" sz="2700" b="1" dirty="0" smtClean="0">
              <a:solidFill>
                <a:schemeClr val="tx2"/>
              </a:solidFill>
              <a:effectLst>
                <a:outerShdw blurRad="38100" dist="38100" dir="2700000" algn="tl">
                  <a:srgbClr val="000000">
                    <a:alpha val="43137"/>
                  </a:srgbClr>
                </a:outerShdw>
              </a:effectLst>
            </a:endParaRPr>
          </a:p>
        </p:txBody>
      </p:sp>
      <p:sp>
        <p:nvSpPr>
          <p:cNvPr id="20483" name="Rectangle 10"/>
          <p:cNvSpPr>
            <a:spLocks noGrp="1" noChangeArrowheads="1"/>
          </p:cNvSpPr>
          <p:nvPr>
            <p:ph type="body" idx="1"/>
          </p:nvPr>
        </p:nvSpPr>
        <p:spPr bwMode="auto">
          <a:xfrm>
            <a:off x="284163" y="1214438"/>
            <a:ext cx="8575675" cy="4767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1" fontAlgn="auto" hangingPunct="1">
              <a:spcAft>
                <a:spcPts val="0"/>
              </a:spcAft>
            </a:pPr>
            <a:r>
              <a:rPr lang="en-US" sz="2400" dirty="0">
                <a:solidFill>
                  <a:prstClr val="black"/>
                </a:solidFill>
                <a:latin typeface="Gill Sans MT" panose="020B0502020104020203" pitchFamily="34" charset="0"/>
              </a:rPr>
              <a:t>First step of establishing purchase orders: Requisitioners enter requisitions in JDE’s Procure-to-Pay (P2P)</a:t>
            </a:r>
          </a:p>
          <a:p>
            <a:pPr lvl="0" eaLnBrk="1" fontAlgn="auto" hangingPunct="1">
              <a:spcAft>
                <a:spcPts val="0"/>
              </a:spcAft>
            </a:pPr>
            <a:r>
              <a:rPr lang="en-US" sz="2400" dirty="0">
                <a:solidFill>
                  <a:prstClr val="black"/>
                </a:solidFill>
                <a:latin typeface="Gill Sans MT" panose="020B0502020104020203" pitchFamily="34" charset="0"/>
              </a:rPr>
              <a:t>Requisitioners can be end users or representatives from a department (an administrative assistant, for example)</a:t>
            </a:r>
          </a:p>
          <a:p>
            <a:pPr lvl="0" eaLnBrk="1" fontAlgn="auto" hangingPunct="1">
              <a:spcAft>
                <a:spcPts val="0"/>
              </a:spcAft>
            </a:pPr>
            <a:r>
              <a:rPr lang="en-US" sz="2400" dirty="0">
                <a:solidFill>
                  <a:prstClr val="black"/>
                </a:solidFill>
                <a:latin typeface="Gill Sans MT" panose="020B0502020104020203" pitchFamily="34" charset="0"/>
              </a:rPr>
              <a:t>Resources are available at the </a:t>
            </a:r>
            <a:r>
              <a:rPr lang="en-US" altLang="en-US" sz="2400" dirty="0">
                <a:solidFill>
                  <a:prstClr val="black"/>
                </a:solidFill>
                <a:latin typeface="Gill Sans MT" panose="020B0502020104020203" pitchFamily="34" charset="0"/>
                <a:cs typeface="Arial" panose="020B0604020202020204" pitchFamily="34" charset="0"/>
              </a:rPr>
              <a:t>Contracts and Procurement webpage (</a:t>
            </a:r>
            <a:r>
              <a:rPr lang="en-US" altLang="en-US" sz="2400" dirty="0">
                <a:solidFill>
                  <a:prstClr val="black"/>
                </a:solidFill>
                <a:latin typeface="Gill Sans MT" panose="020B0502020104020203" pitchFamily="34" charset="0"/>
                <a:cs typeface="Arial" panose="020B0604020202020204" pitchFamily="34" charset="0"/>
                <a:hlinkClick r:id="rId3"/>
              </a:rPr>
              <a:t>https://info.nrao.edu/oas/cap</a:t>
            </a:r>
            <a:r>
              <a:rPr lang="en-US" altLang="en-US" sz="2400" dirty="0">
                <a:solidFill>
                  <a:prstClr val="black"/>
                </a:solidFill>
                <a:latin typeface="Gill Sans MT" panose="020B0502020104020203" pitchFamily="34" charset="0"/>
                <a:cs typeface="Arial" panose="020B0604020202020204" pitchFamily="34" charset="0"/>
              </a:rPr>
              <a:t>) including P2P instructions </a:t>
            </a:r>
            <a:r>
              <a:rPr lang="en-US" altLang="en-US" sz="2400" dirty="0" smtClean="0">
                <a:solidFill>
                  <a:prstClr val="black"/>
                </a:solidFill>
                <a:latin typeface="Gill Sans MT" panose="020B0502020104020203" pitchFamily="34" charset="0"/>
                <a:cs typeface="Arial" panose="020B0604020202020204" pitchFamily="34" charset="0"/>
              </a:rPr>
              <a:t>and </a:t>
            </a:r>
            <a:r>
              <a:rPr lang="en-US" altLang="en-US" sz="2400" dirty="0">
                <a:solidFill>
                  <a:prstClr val="black"/>
                </a:solidFill>
                <a:latin typeface="Gill Sans MT" panose="020B0502020104020203" pitchFamily="34" charset="0"/>
                <a:cs typeface="Arial" panose="020B0604020202020204" pitchFamily="34" charset="0"/>
              </a:rPr>
              <a:t>useful forms</a:t>
            </a:r>
          </a:p>
        </p:txBody>
      </p:sp>
      <p:grpSp>
        <p:nvGrpSpPr>
          <p:cNvPr id="20484" name="Group 10"/>
          <p:cNvGrpSpPr>
            <a:grpSpLocks/>
          </p:cNvGrpSpPr>
          <p:nvPr/>
        </p:nvGrpSpPr>
        <p:grpSpPr bwMode="auto">
          <a:xfrm>
            <a:off x="530225" y="6161088"/>
            <a:ext cx="6875463" cy="741362"/>
            <a:chOff x="530900" y="6161088"/>
            <a:chExt cx="7338310" cy="741882"/>
          </a:xfrm>
        </p:grpSpPr>
        <p:pic>
          <p:nvPicPr>
            <p:cNvPr id="20487" name="Picture 11"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3"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048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61727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bwMode="auto">
          <a:xfrm>
            <a:off x="858838" y="619125"/>
            <a:ext cx="6945312" cy="525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en-US" altLang="en-US" sz="2700" b="1" dirty="0" smtClean="0">
                <a:solidFill>
                  <a:schemeClr val="tx2"/>
                </a:solidFill>
                <a:effectLst>
                  <a:outerShdw blurRad="38100" dist="38100" dir="2700000" algn="tl">
                    <a:srgbClr val="000000">
                      <a:alpha val="43137"/>
                    </a:srgbClr>
                  </a:outerShdw>
                </a:effectLst>
                <a:latin typeface="Gill Sans MT" pitchFamily="34" charset="0"/>
              </a:rPr>
              <a:t>What is needed for requisitions</a:t>
            </a:r>
            <a:endParaRPr lang="en-US" altLang="en-US" sz="2700" b="1" dirty="0" smtClean="0">
              <a:solidFill>
                <a:schemeClr val="tx2"/>
              </a:solidFill>
              <a:effectLst>
                <a:outerShdw blurRad="38100" dist="38100" dir="2700000" algn="tl">
                  <a:srgbClr val="000000">
                    <a:alpha val="43137"/>
                  </a:srgbClr>
                </a:outerShdw>
              </a:effectLst>
            </a:endParaRPr>
          </a:p>
        </p:txBody>
      </p:sp>
      <p:sp>
        <p:nvSpPr>
          <p:cNvPr id="20483" name="Rectangle 10"/>
          <p:cNvSpPr>
            <a:spLocks noGrp="1" noChangeArrowheads="1"/>
          </p:cNvSpPr>
          <p:nvPr>
            <p:ph type="body" idx="1"/>
          </p:nvPr>
        </p:nvSpPr>
        <p:spPr bwMode="auto">
          <a:xfrm>
            <a:off x="284163" y="1214438"/>
            <a:ext cx="8575675" cy="4767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z="2400" dirty="0">
                <a:solidFill>
                  <a:prstClr val="black"/>
                </a:solidFill>
                <a:latin typeface="Gill Sans MT" panose="020B0502020104020203" pitchFamily="34" charset="0"/>
              </a:rPr>
              <a:t>Information required for requisitions:</a:t>
            </a:r>
          </a:p>
          <a:p>
            <a:pPr lvl="1"/>
            <a:r>
              <a:rPr lang="en-US" altLang="en-US" sz="2200" dirty="0">
                <a:solidFill>
                  <a:prstClr val="black"/>
                </a:solidFill>
                <a:latin typeface="Gill Sans MT" panose="020B0502020104020203" pitchFamily="34" charset="0"/>
              </a:rPr>
              <a:t>Account number(s) – Business Unit and Object Code</a:t>
            </a:r>
          </a:p>
          <a:p>
            <a:pPr lvl="1"/>
            <a:r>
              <a:rPr lang="en-US" altLang="en-US" sz="2200" dirty="0">
                <a:solidFill>
                  <a:prstClr val="black"/>
                </a:solidFill>
                <a:latin typeface="Gill Sans MT" panose="020B0502020104020203" pitchFamily="34" charset="0"/>
              </a:rPr>
              <a:t>Approval route</a:t>
            </a:r>
          </a:p>
          <a:p>
            <a:pPr lvl="1"/>
            <a:r>
              <a:rPr lang="en-US" altLang="en-US" sz="2200" dirty="0">
                <a:solidFill>
                  <a:prstClr val="black"/>
                </a:solidFill>
                <a:latin typeface="Gill Sans MT" panose="020B0502020104020203" pitchFamily="34" charset="0"/>
              </a:rPr>
              <a:t>Needs statement (explain why the product/service is required)</a:t>
            </a:r>
          </a:p>
          <a:p>
            <a:pPr lvl="1"/>
            <a:r>
              <a:rPr lang="en-US" altLang="en-US" sz="2200" dirty="0">
                <a:solidFill>
                  <a:prstClr val="black"/>
                </a:solidFill>
                <a:latin typeface="Gill Sans MT" panose="020B0502020104020203" pitchFamily="34" charset="0"/>
              </a:rPr>
              <a:t>Source &amp; Pricing Justification form (orders over $3,500)</a:t>
            </a:r>
          </a:p>
          <a:p>
            <a:pPr lvl="1"/>
            <a:r>
              <a:rPr lang="en-US" altLang="en-US" sz="2200" dirty="0">
                <a:solidFill>
                  <a:prstClr val="black"/>
                </a:solidFill>
                <a:latin typeface="Gill Sans MT" panose="020B0502020104020203" pitchFamily="34" charset="0"/>
              </a:rPr>
              <a:t>Statement of Work or specifications</a:t>
            </a:r>
          </a:p>
          <a:p>
            <a:pPr lvl="1"/>
            <a:r>
              <a:rPr lang="en-US" altLang="en-US" sz="2200" dirty="0">
                <a:solidFill>
                  <a:prstClr val="black"/>
                </a:solidFill>
                <a:latin typeface="Gill Sans MT" panose="020B0502020104020203" pitchFamily="34" charset="0"/>
              </a:rPr>
              <a:t>Other information as applicable (i.e. quotes, suggested vendors, notes to Buyers, etc.)</a:t>
            </a:r>
          </a:p>
          <a:p>
            <a:pPr lvl="0"/>
            <a:r>
              <a:rPr lang="en-US" altLang="en-US" sz="2400" dirty="0">
                <a:solidFill>
                  <a:prstClr val="black"/>
                </a:solidFill>
                <a:latin typeface="Gill Sans MT" panose="020B0502020104020203" pitchFamily="34" charset="0"/>
              </a:rPr>
              <a:t>Requisitions are assigned to approvers based on approval routes and dollar amounts</a:t>
            </a:r>
          </a:p>
          <a:p>
            <a:pPr lvl="1"/>
            <a:r>
              <a:rPr lang="en-US" altLang="en-US" sz="2200" dirty="0">
                <a:solidFill>
                  <a:prstClr val="black"/>
                </a:solidFill>
                <a:latin typeface="Gill Sans MT" panose="020B0502020104020203" pitchFamily="34" charset="0"/>
              </a:rPr>
              <a:t>Route list at: </a:t>
            </a:r>
            <a:r>
              <a:rPr lang="en-US" altLang="en-US" sz="2200" dirty="0">
                <a:solidFill>
                  <a:prstClr val="black"/>
                </a:solidFill>
                <a:latin typeface="Gill Sans MT" panose="020B0502020104020203" pitchFamily="34" charset="0"/>
                <a:hlinkClick r:id="rId3"/>
              </a:rPr>
              <a:t>https://info.nrao.edu/oas/cap/approval-route-matrix</a:t>
            </a:r>
            <a:r>
              <a:rPr lang="en-US" altLang="en-US" sz="2200" dirty="0">
                <a:solidFill>
                  <a:prstClr val="black"/>
                </a:solidFill>
                <a:latin typeface="Gill Sans MT" panose="020B0502020104020203" pitchFamily="34" charset="0"/>
              </a:rPr>
              <a:t> </a:t>
            </a:r>
          </a:p>
          <a:p>
            <a:pPr lvl="0" eaLnBrk="1" fontAlgn="auto" hangingPunct="1">
              <a:spcAft>
                <a:spcPts val="0"/>
              </a:spcAft>
            </a:pPr>
            <a:endParaRPr lang="en-US" sz="2400" dirty="0">
              <a:solidFill>
                <a:prstClr val="black"/>
              </a:solidFill>
              <a:latin typeface="Gill Sans MT" panose="020B0502020104020203" pitchFamily="34" charset="0"/>
            </a:endParaRPr>
          </a:p>
        </p:txBody>
      </p:sp>
      <p:grpSp>
        <p:nvGrpSpPr>
          <p:cNvPr id="20484" name="Group 10"/>
          <p:cNvGrpSpPr>
            <a:grpSpLocks/>
          </p:cNvGrpSpPr>
          <p:nvPr/>
        </p:nvGrpSpPr>
        <p:grpSpPr bwMode="auto">
          <a:xfrm>
            <a:off x="530225" y="6161088"/>
            <a:ext cx="6875463" cy="741362"/>
            <a:chOff x="530900" y="6161088"/>
            <a:chExt cx="7338310" cy="741882"/>
          </a:xfrm>
        </p:grpSpPr>
        <p:pic>
          <p:nvPicPr>
            <p:cNvPr id="20487" name="Picture 11" descr="gb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2" descr="vlb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3" descr="alma_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descr="vla">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048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54" name="Rectangle 10"/>
          <p:cNvSpPr>
            <a:spLocks noChangeArrowheads="1"/>
          </p:cNvSpPr>
          <p:nvPr/>
        </p:nvSpPr>
        <p:spPr bwMode="auto">
          <a:xfrm>
            <a:off x="457200" y="914400"/>
            <a:ext cx="7239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endParaRPr lang="en-US" altLang="en-US" sz="2400" b="1" smtClean="0">
              <a:cs typeface="+mn-cs"/>
            </a:endParaRPr>
          </a:p>
        </p:txBody>
      </p:sp>
      <p:sp>
        <p:nvSpPr>
          <p:cNvPr id="13" name="Title 1"/>
          <p:cNvSpPr txBox="1">
            <a:spLocks/>
          </p:cNvSpPr>
          <p:nvPr/>
        </p:nvSpPr>
        <p:spPr bwMode="auto">
          <a:xfrm>
            <a:off x="1814513" y="619125"/>
            <a:ext cx="5486400" cy="420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defRPr/>
            </a:pPr>
            <a:r>
              <a:rPr lang="en-US" altLang="en-US" sz="2700" b="1" dirty="0" smtClean="0">
                <a:solidFill>
                  <a:schemeClr val="tx2"/>
                </a:solidFill>
                <a:effectLst>
                  <a:outerShdw blurRad="38100" dist="38100" dir="2700000" algn="tl">
                    <a:srgbClr val="000000">
                      <a:alpha val="43137"/>
                    </a:srgbClr>
                  </a:outerShdw>
                </a:effectLst>
                <a:latin typeface="Gill Sans MT" panose="020B0502020104020203" pitchFamily="34" charset="0"/>
              </a:rPr>
              <a:t>Needs Statement</a:t>
            </a:r>
          </a:p>
        </p:txBody>
      </p:sp>
      <p:sp>
        <p:nvSpPr>
          <p:cNvPr id="15" name="Content Placeholder 2"/>
          <p:cNvSpPr>
            <a:spLocks noGrp="1"/>
          </p:cNvSpPr>
          <p:nvPr>
            <p:ph idx="1"/>
          </p:nvPr>
        </p:nvSpPr>
        <p:spPr bwMode="auto">
          <a:xfrm>
            <a:off x="374650" y="1216025"/>
            <a:ext cx="8402638"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2" indent="-457200">
              <a:spcBef>
                <a:spcPts val="0"/>
              </a:spcBef>
              <a:buFont typeface="Arial" panose="020B0604020202020204" pitchFamily="34" charset="0"/>
              <a:buNone/>
              <a:defRPr/>
            </a:pPr>
            <a:r>
              <a:rPr lang="en-US" altLang="en-US" dirty="0" smtClean="0">
                <a:latin typeface="Gill Sans MT" pitchFamily="34" charset="0"/>
              </a:rPr>
              <a:t>All purchase requisitions, no matter the dollar amount, must include a brief statement explaining why the product is required</a:t>
            </a:r>
          </a:p>
          <a:p>
            <a:pPr marL="0" lvl="2" indent="-457200">
              <a:spcBef>
                <a:spcPts val="0"/>
              </a:spcBef>
              <a:buFont typeface="Arial" panose="020B0604020202020204" pitchFamily="34" charset="0"/>
              <a:buNone/>
              <a:defRPr/>
            </a:pPr>
            <a:endParaRPr lang="en-US" altLang="en-US" dirty="0" smtClean="0">
              <a:latin typeface="Gill Sans MT" pitchFamily="34" charset="0"/>
            </a:endParaRPr>
          </a:p>
          <a:p>
            <a:pPr marL="512763" indent="-512763">
              <a:spcBef>
                <a:spcPts val="0"/>
              </a:spcBef>
              <a:defRPr/>
            </a:pPr>
            <a:r>
              <a:rPr lang="en-US" altLang="en-US" sz="2400" dirty="0" smtClean="0">
                <a:latin typeface="Gill Sans MT" pitchFamily="34" charset="0"/>
              </a:rPr>
              <a:t>Example:  “This component</a:t>
            </a:r>
            <a:r>
              <a:rPr lang="en-US" altLang="en-US" sz="2400" dirty="0" smtClean="0">
                <a:solidFill>
                  <a:srgbClr val="FF0000"/>
                </a:solidFill>
                <a:latin typeface="Gill Sans MT" pitchFamily="34" charset="0"/>
              </a:rPr>
              <a:t> </a:t>
            </a:r>
            <a:r>
              <a:rPr lang="en-US" altLang="en-US" sz="2400" dirty="0" smtClean="0">
                <a:latin typeface="Gill Sans MT" pitchFamily="34" charset="0"/>
              </a:rPr>
              <a:t>is required for Band 7 prototype development.”</a:t>
            </a:r>
          </a:p>
          <a:p>
            <a:pPr marL="0" indent="-457200">
              <a:spcBef>
                <a:spcPts val="0"/>
              </a:spcBef>
              <a:defRPr/>
            </a:pPr>
            <a:endParaRPr lang="en-US" altLang="en-US" sz="2400" dirty="0" smtClean="0">
              <a:latin typeface="Gill Sans MT" pitchFamily="34" charset="0"/>
            </a:endParaRPr>
          </a:p>
          <a:p>
            <a:pPr marL="465138" indent="-465138">
              <a:spcBef>
                <a:spcPts val="0"/>
              </a:spcBef>
              <a:defRPr/>
            </a:pPr>
            <a:r>
              <a:rPr lang="en-US" altLang="en-US" sz="2400" dirty="0" smtClean="0">
                <a:latin typeface="Gill Sans MT" pitchFamily="34" charset="0"/>
              </a:rPr>
              <a:t>The needs statement can either be added as text on the requisition header or attached as an Office document</a:t>
            </a:r>
          </a:p>
        </p:txBody>
      </p:sp>
      <p:grpSp>
        <p:nvGrpSpPr>
          <p:cNvPr id="21509" name="Group 15"/>
          <p:cNvGrpSpPr>
            <a:grpSpLocks/>
          </p:cNvGrpSpPr>
          <p:nvPr/>
        </p:nvGrpSpPr>
        <p:grpSpPr bwMode="auto">
          <a:xfrm>
            <a:off x="530225" y="6161088"/>
            <a:ext cx="6875463" cy="741362"/>
            <a:chOff x="530900" y="6161088"/>
            <a:chExt cx="7338310" cy="741882"/>
          </a:xfrm>
        </p:grpSpPr>
        <p:pic>
          <p:nvPicPr>
            <p:cNvPr id="21512" name="Picture 16"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7"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8"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9"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0"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1511"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1600200"/>
            <a:ext cx="82296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t>  </a:t>
            </a:r>
          </a:p>
        </p:txBody>
      </p:sp>
      <p:sp>
        <p:nvSpPr>
          <p:cNvPr id="20489" name="Rectangle 10"/>
          <p:cNvSpPr>
            <a:spLocks noGrp="1" noChangeArrowheads="1"/>
          </p:cNvSpPr>
          <p:nvPr>
            <p:ph type="body" idx="1"/>
          </p:nvPr>
        </p:nvSpPr>
        <p:spPr bwMode="auto">
          <a:xfrm>
            <a:off x="390525" y="1311275"/>
            <a:ext cx="8308975" cy="386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defRPr/>
            </a:pPr>
            <a:r>
              <a:rPr lang="en-US" altLang="en-US" sz="2400" dirty="0" smtClean="0">
                <a:latin typeface="Gill Sans MT" panose="020B0502020104020203" pitchFamily="34" charset="0"/>
              </a:rPr>
              <a:t>Source and Price Justification (SPJ) Form is required on any purchase of $3,500 or more</a:t>
            </a:r>
          </a:p>
          <a:p>
            <a:pPr eaLnBrk="1" hangingPunct="1">
              <a:spcBef>
                <a:spcPts val="0"/>
              </a:spcBef>
              <a:defRPr/>
            </a:pPr>
            <a:endParaRPr lang="en-US" altLang="en-US" sz="2400" dirty="0" smtClean="0">
              <a:latin typeface="Gill Sans MT" panose="020B0502020104020203" pitchFamily="34" charset="0"/>
            </a:endParaRPr>
          </a:p>
          <a:p>
            <a:pPr eaLnBrk="1" hangingPunct="1">
              <a:spcBef>
                <a:spcPts val="0"/>
              </a:spcBef>
              <a:defRPr/>
            </a:pPr>
            <a:r>
              <a:rPr lang="en-US" altLang="en-US" sz="2400" dirty="0" smtClean="0">
                <a:latin typeface="Gill Sans MT" panose="020B0502020104020203" pitchFamily="34" charset="0"/>
              </a:rPr>
              <a:t>The SPJ form is located in P2P or on the NRAO webpage</a:t>
            </a:r>
          </a:p>
          <a:p>
            <a:pPr eaLnBrk="1" hangingPunct="1">
              <a:spcBef>
                <a:spcPts val="0"/>
              </a:spcBef>
              <a:defRPr/>
            </a:pPr>
            <a:endParaRPr lang="en-US" altLang="en-US" sz="2400" dirty="0" smtClean="0">
              <a:latin typeface="Gill Sans MT" panose="020B0502020104020203" pitchFamily="34" charset="0"/>
            </a:endParaRPr>
          </a:p>
          <a:p>
            <a:pPr eaLnBrk="1" hangingPunct="1">
              <a:spcBef>
                <a:spcPts val="0"/>
              </a:spcBef>
              <a:defRPr/>
            </a:pPr>
            <a:r>
              <a:rPr lang="en-US" altLang="en-US" sz="2400" dirty="0" smtClean="0">
                <a:latin typeface="Gill Sans MT" panose="020B0502020104020203" pitchFamily="34" charset="0"/>
              </a:rPr>
              <a:t>The form is interactive and can be filled out online, saved with your unique file name and attached to your requisition </a:t>
            </a:r>
          </a:p>
          <a:p>
            <a:pPr marL="0" indent="0" eaLnBrk="1" hangingPunct="1">
              <a:spcBef>
                <a:spcPts val="0"/>
              </a:spcBef>
              <a:buFont typeface="Arial" panose="020B0604020202020204" pitchFamily="34" charset="0"/>
              <a:buNone/>
              <a:defRPr/>
            </a:pPr>
            <a:endParaRPr lang="en-US" altLang="en-US" sz="2200" dirty="0" smtClean="0">
              <a:latin typeface="Gill Sans MT" panose="020B0502020104020203" pitchFamily="34" charset="0"/>
            </a:endParaRPr>
          </a:p>
          <a:p>
            <a:pPr lvl="1" eaLnBrk="1" hangingPunct="1">
              <a:spcBef>
                <a:spcPts val="0"/>
              </a:spcBef>
              <a:defRPr/>
            </a:pPr>
            <a:r>
              <a:rPr lang="en-US" altLang="en-US" sz="2200" dirty="0" smtClean="0">
                <a:latin typeface="Gill Sans MT" panose="020B0502020104020203" pitchFamily="34" charset="0"/>
              </a:rPr>
              <a:t>This will ensure that the Buyers will receive the completed form at the same time as the requisition</a:t>
            </a:r>
          </a:p>
        </p:txBody>
      </p:sp>
      <p:sp>
        <p:nvSpPr>
          <p:cNvPr id="299019" name="Rectangle 11"/>
          <p:cNvSpPr>
            <a:spLocks noChangeArrowheads="1"/>
          </p:cNvSpPr>
          <p:nvPr/>
        </p:nvSpPr>
        <p:spPr bwMode="auto">
          <a:xfrm>
            <a:off x="457200" y="762000"/>
            <a:ext cx="8077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3200" smtClean="0">
                <a:cs typeface="+mn-cs"/>
              </a:rPr>
              <a:t> </a:t>
            </a:r>
          </a:p>
        </p:txBody>
      </p:sp>
      <p:sp>
        <p:nvSpPr>
          <p:cNvPr id="299020" name="Rectangle 12"/>
          <p:cNvSpPr>
            <a:spLocks noChangeArrowheads="1"/>
          </p:cNvSpPr>
          <p:nvPr/>
        </p:nvSpPr>
        <p:spPr bwMode="auto">
          <a:xfrm>
            <a:off x="928688" y="619125"/>
            <a:ext cx="7270750"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4400">
                <a:solidFill>
                  <a:schemeClr val="tx2"/>
                </a:solidFill>
                <a:effectLst>
                  <a:outerShdw blurRad="38100" dist="38100" dir="2700000" algn="tl">
                    <a:srgbClr val="000000"/>
                  </a:outerShdw>
                </a:effectLst>
                <a:latin typeface="Tahoma" pitchFamily="34" charset="0"/>
              </a:defRPr>
            </a:lvl1pPr>
            <a:lvl2pPr algn="l">
              <a:defRPr sz="4400">
                <a:solidFill>
                  <a:schemeClr val="tx2"/>
                </a:solidFill>
                <a:effectLst>
                  <a:outerShdw blurRad="38100" dist="38100" dir="2700000" algn="tl">
                    <a:srgbClr val="000000"/>
                  </a:outerShdw>
                </a:effectLst>
                <a:latin typeface="Tahoma" pitchFamily="34" charset="0"/>
              </a:defRPr>
            </a:lvl2pPr>
            <a:lvl3pPr algn="l">
              <a:defRPr sz="4400">
                <a:solidFill>
                  <a:schemeClr val="tx2"/>
                </a:solidFill>
                <a:effectLst>
                  <a:outerShdw blurRad="38100" dist="38100" dir="2700000" algn="tl">
                    <a:srgbClr val="000000"/>
                  </a:outerShdw>
                </a:effectLst>
                <a:latin typeface="Tahoma" pitchFamily="34" charset="0"/>
              </a:defRPr>
            </a:lvl3pPr>
            <a:lvl4pPr algn="l">
              <a:defRPr sz="4400">
                <a:solidFill>
                  <a:schemeClr val="tx2"/>
                </a:solidFill>
                <a:effectLst>
                  <a:outerShdw blurRad="38100" dist="38100" dir="2700000" algn="tl">
                    <a:srgbClr val="000000"/>
                  </a:outerShdw>
                </a:effectLst>
                <a:latin typeface="Tahoma" pitchFamily="34" charset="0"/>
              </a:defRPr>
            </a:lvl4pPr>
            <a:lvl5pPr algn="l">
              <a:defRPr sz="4400">
                <a:solidFill>
                  <a:schemeClr val="tx2"/>
                </a:solidFill>
                <a:effectLst>
                  <a:outerShdw blurRad="38100" dist="38100" dir="2700000" algn="tl">
                    <a:srgbClr val="000000"/>
                  </a:outerShdw>
                </a:effectLst>
                <a:latin typeface="Tahoma" pitchFamily="34" charset="0"/>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fontAlgn="auto">
              <a:spcBef>
                <a:spcPts val="0"/>
              </a:spcBef>
              <a:spcAft>
                <a:spcPts val="0"/>
              </a:spcAft>
              <a:defRPr/>
            </a:pPr>
            <a:r>
              <a:rPr lang="en-US" altLang="en-US" sz="2700" b="1" dirty="0" smtClean="0">
                <a:cs typeface="+mn-cs"/>
              </a:rPr>
              <a:t>  </a:t>
            </a:r>
            <a:r>
              <a:rPr lang="en-US" altLang="en-US" sz="2700" b="1" dirty="0" smtClean="0">
                <a:latin typeface="Gill Sans MT" panose="020B0502020104020203" pitchFamily="34" charset="0"/>
                <a:cs typeface="+mn-cs"/>
              </a:rPr>
              <a:t>The Source and Pricing Justification Form</a:t>
            </a:r>
          </a:p>
        </p:txBody>
      </p:sp>
      <p:grpSp>
        <p:nvGrpSpPr>
          <p:cNvPr id="22534" name="Group 11"/>
          <p:cNvGrpSpPr>
            <a:grpSpLocks/>
          </p:cNvGrpSpPr>
          <p:nvPr/>
        </p:nvGrpSpPr>
        <p:grpSpPr bwMode="auto">
          <a:xfrm>
            <a:off x="530225" y="6161088"/>
            <a:ext cx="6875463" cy="741362"/>
            <a:chOff x="530900" y="6161088"/>
            <a:chExt cx="7338310" cy="741882"/>
          </a:xfrm>
        </p:grpSpPr>
        <p:pic>
          <p:nvPicPr>
            <p:cNvPr id="22537" name="Picture 12" descr="gb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900" y="6166370"/>
              <a:ext cx="12954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3" descr="vlba">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410" y="6161088"/>
              <a:ext cx="12192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4" descr="alma_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030" y="6210300"/>
              <a:ext cx="1371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5" descr="vl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210" y="6173696"/>
              <a:ext cx="114300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5" name="Text Box 4"/>
          <p:cNvSpPr txBox="1">
            <a:spLocks noChangeArrowheads="1"/>
          </p:cNvSpPr>
          <p:nvPr/>
        </p:nvSpPr>
        <p:spPr bwMode="auto">
          <a:xfrm>
            <a:off x="1441450" y="222250"/>
            <a:ext cx="624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en-US" sz="2000" b="1">
                <a:solidFill>
                  <a:srgbClr val="66CCFF"/>
                </a:solidFill>
                <a:latin typeface="Gill Sans MT" panose="020B0502020104020203" pitchFamily="34" charset="0"/>
              </a:rPr>
              <a:t>National Radio Astronomy Observatory</a:t>
            </a:r>
          </a:p>
        </p:txBody>
      </p:sp>
      <p:sp>
        <p:nvSpPr>
          <p:cNvPr id="22536" name="Line 5"/>
          <p:cNvSpPr>
            <a:spLocks noChangeShapeType="1"/>
          </p:cNvSpPr>
          <p:nvPr/>
        </p:nvSpPr>
        <p:spPr bwMode="auto">
          <a:xfrm>
            <a:off x="1744663" y="595313"/>
            <a:ext cx="5553075" cy="0"/>
          </a:xfrm>
          <a:prstGeom prst="line">
            <a:avLst/>
          </a:prstGeom>
          <a:noFill/>
          <a:ln w="1905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RAO_Presentation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Gill Sans MT" panose="020B0502020104020203"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NRAO_Presentation_Template-2</Template>
  <TotalTime>3790</TotalTime>
  <Words>2331</Words>
  <Application>Microsoft Office PowerPoint</Application>
  <PresentationFormat>On-screen Show (4:3)</PresentationFormat>
  <Paragraphs>274</Paragraphs>
  <Slides>33</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Gill Sans</vt:lpstr>
      <vt:lpstr>Gill Sans Light</vt:lpstr>
      <vt:lpstr>Gill Sans MT</vt:lpstr>
      <vt:lpstr>Tahoma</vt:lpstr>
      <vt:lpstr>NRAO_Presentation_Template-2</vt:lpstr>
      <vt:lpstr>PowerPoint Presentation</vt:lpstr>
      <vt:lpstr>PowerPoint Presentation</vt:lpstr>
      <vt:lpstr>Contracts and Procurement’s Role</vt:lpstr>
      <vt:lpstr> Goal: Seek competition and best value</vt:lpstr>
      <vt:lpstr> Budget/Commitment Authorities</vt:lpstr>
      <vt:lpstr>Requisitions</vt:lpstr>
      <vt:lpstr>What is needed for requisitions</vt:lpstr>
      <vt:lpstr>PowerPoint Presentation</vt:lpstr>
      <vt:lpstr>  </vt:lpstr>
      <vt:lpstr>PowerPoint Presentation</vt:lpstr>
      <vt:lpstr>Responsibility/Accountability for the Sourcing Form (cont.)</vt:lpstr>
      <vt:lpstr>PowerPoint Presentation</vt:lpstr>
      <vt:lpstr>  </vt:lpstr>
      <vt:lpstr>  </vt:lpstr>
      <vt:lpstr>PowerPoint Presentation</vt:lpstr>
      <vt:lpstr>  </vt:lpstr>
      <vt:lpstr>PowerPoint Presentation</vt:lpstr>
      <vt:lpstr>PowerPoint Presentation</vt:lpstr>
      <vt:lpstr>  </vt:lpstr>
      <vt:lpstr>PowerPoint Presentation</vt:lpstr>
      <vt:lpstr>P2P Requisition Entry</vt:lpstr>
      <vt:lpstr>PowerPoint Presentation</vt:lpstr>
      <vt:lpstr>  </vt:lpstr>
      <vt:lpstr>PowerPoint Presentation</vt:lpstr>
      <vt:lpstr>  </vt:lpstr>
      <vt:lpstr>PowerPoint Presentation</vt:lpstr>
      <vt:lpstr>PowerPoint Presentation</vt:lpstr>
      <vt:lpstr>Purchase Order Placement</vt:lpstr>
      <vt:lpstr>Invoicing and Receiving</vt:lpstr>
      <vt:lpstr>Key Points</vt:lpstr>
      <vt:lpstr>Resources</vt:lpstr>
      <vt:lpstr>Additional Resources</vt:lpstr>
      <vt:lpstr>PowerPoint Presentation</vt:lpstr>
    </vt:vector>
  </TitlesOfParts>
  <Company>NRAO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Penny Ward</dc:creator>
  <cp:lastModifiedBy>Richard Sakshaug</cp:lastModifiedBy>
  <cp:revision>68</cp:revision>
  <cp:lastPrinted>2014-03-06T23:03:21Z</cp:lastPrinted>
  <dcterms:created xsi:type="dcterms:W3CDTF">2015-05-18T18:22:56Z</dcterms:created>
  <dcterms:modified xsi:type="dcterms:W3CDTF">2022-06-15T18:20:22Z</dcterms:modified>
</cp:coreProperties>
</file>