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5"/>
  </p:notesMasterIdLst>
  <p:sldIdLst>
    <p:sldId id="256" r:id="rId2"/>
    <p:sldId id="257" r:id="rId3"/>
    <p:sldId id="259" r:id="rId4"/>
    <p:sldId id="258" r:id="rId5"/>
    <p:sldId id="260" r:id="rId6"/>
    <p:sldId id="284" r:id="rId7"/>
    <p:sldId id="261" r:id="rId8"/>
    <p:sldId id="263" r:id="rId9"/>
    <p:sldId id="262" r:id="rId10"/>
    <p:sldId id="264" r:id="rId11"/>
    <p:sldId id="265" r:id="rId12"/>
    <p:sldId id="266" r:id="rId13"/>
    <p:sldId id="267" r:id="rId14"/>
    <p:sldId id="268" r:id="rId15"/>
    <p:sldId id="291" r:id="rId16"/>
    <p:sldId id="270" r:id="rId17"/>
    <p:sldId id="271" r:id="rId18"/>
    <p:sldId id="276" r:id="rId19"/>
    <p:sldId id="277" r:id="rId20"/>
    <p:sldId id="269" r:id="rId21"/>
    <p:sldId id="272" r:id="rId22"/>
    <p:sldId id="273" r:id="rId23"/>
    <p:sldId id="274" r:id="rId24"/>
    <p:sldId id="275" r:id="rId25"/>
    <p:sldId id="286" r:id="rId26"/>
    <p:sldId id="278" r:id="rId27"/>
    <p:sldId id="287" r:id="rId28"/>
    <p:sldId id="279" r:id="rId29"/>
    <p:sldId id="299" r:id="rId30"/>
    <p:sldId id="280" r:id="rId31"/>
    <p:sldId id="289" r:id="rId32"/>
    <p:sldId id="295" r:id="rId33"/>
    <p:sldId id="297" r:id="rId34"/>
    <p:sldId id="290" r:id="rId35"/>
    <p:sldId id="288" r:id="rId36"/>
    <p:sldId id="298" r:id="rId37"/>
    <p:sldId id="281" r:id="rId38"/>
    <p:sldId id="293" r:id="rId39"/>
    <p:sldId id="294" r:id="rId40"/>
    <p:sldId id="300" r:id="rId41"/>
    <p:sldId id="283" r:id="rId42"/>
    <p:sldId id="282" r:id="rId43"/>
    <p:sldId id="29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7"/>
    <p:restoredTop sz="81354"/>
  </p:normalViewPr>
  <p:slideViewPr>
    <p:cSldViewPr snapToGrid="0" snapToObjects="1">
      <p:cViewPr varScale="1">
        <p:scale>
          <a:sx n="101" d="100"/>
          <a:sy n="101" d="100"/>
        </p:scale>
        <p:origin x="1344" y="192"/>
      </p:cViewPr>
      <p:guideLst/>
    </p:cSldViewPr>
  </p:slideViewPr>
  <p:outlineViewPr>
    <p:cViewPr>
      <p:scale>
        <a:sx n="33" d="100"/>
        <a:sy n="33" d="100"/>
      </p:scale>
      <p:origin x="0" y="-85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4CBCF-299E-CD45-BC71-8935274F081F}" type="datetimeFigureOut">
              <a:rPr lang="en-US" smtClean="0"/>
              <a:t>9/18/18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2F4D9-6A90-4B44-9CFC-163EEA0641D0}" type="slidenum">
              <a:rPr lang="en-US" smtClean="0"/>
              <a:t>‹#›</a:t>
            </a:fld>
            <a:endParaRPr lang="en-US"/>
          </a:p>
        </p:txBody>
      </p:sp>
    </p:spTree>
    <p:extLst>
      <p:ext uri="{BB962C8B-B14F-4D97-AF65-F5344CB8AC3E}">
        <p14:creationId xmlns:p14="http://schemas.microsoft.com/office/powerpoint/2010/main" val="209135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years four wheel driving and exploring.</a:t>
            </a:r>
          </a:p>
          <a:p>
            <a:endParaRPr lang="en-US" dirty="0"/>
          </a:p>
          <a:p>
            <a:r>
              <a:rPr lang="en-US" dirty="0"/>
              <a:t>Hadn’t done a long trip for a few years because of work commitments.</a:t>
            </a:r>
          </a:p>
          <a:p>
            <a:endParaRPr lang="en-US" dirty="0"/>
          </a:p>
          <a:p>
            <a:r>
              <a:rPr lang="en-US" dirty="0"/>
              <a:t>Cathryn wanted to see the site where we had built ASKAP – after listening to me talking about it for more than 10 years!</a:t>
            </a:r>
          </a:p>
        </p:txBody>
      </p:sp>
      <p:sp>
        <p:nvSpPr>
          <p:cNvPr id="4" name="Slide Number Placeholder 3"/>
          <p:cNvSpPr>
            <a:spLocks noGrp="1"/>
          </p:cNvSpPr>
          <p:nvPr>
            <p:ph type="sldNum" sz="quarter" idx="10"/>
          </p:nvPr>
        </p:nvSpPr>
        <p:spPr/>
        <p:txBody>
          <a:bodyPr/>
          <a:lstStyle/>
          <a:p>
            <a:fld id="{CE02F4D9-6A90-4B44-9CFC-163EEA0641D0}" type="slidenum">
              <a:rPr lang="en-US" smtClean="0"/>
              <a:t>1</a:t>
            </a:fld>
            <a:endParaRPr lang="en-US"/>
          </a:p>
        </p:txBody>
      </p:sp>
    </p:spTree>
    <p:extLst>
      <p:ext uri="{BB962C8B-B14F-4D97-AF65-F5344CB8AC3E}">
        <p14:creationId xmlns:p14="http://schemas.microsoft.com/office/powerpoint/2010/main" val="1106134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~1200 km long</a:t>
            </a:r>
          </a:p>
          <a:p>
            <a:r>
              <a:rPr lang="en-US" dirty="0"/>
              <a:t>all gravel or dirt</a:t>
            </a:r>
          </a:p>
          <a:p>
            <a:r>
              <a:rPr lang="en-US" dirty="0"/>
              <a:t>just 3 aboriginal settlements</a:t>
            </a:r>
          </a:p>
          <a:p>
            <a:endParaRPr lang="en-US" dirty="0"/>
          </a:p>
          <a:p>
            <a:r>
              <a:rPr lang="en-US" dirty="0"/>
              <a:t>but beautiful and surprisingly fast</a:t>
            </a:r>
          </a:p>
        </p:txBody>
      </p:sp>
      <p:sp>
        <p:nvSpPr>
          <p:cNvPr id="4" name="Slide Number Placeholder 3"/>
          <p:cNvSpPr>
            <a:spLocks noGrp="1"/>
          </p:cNvSpPr>
          <p:nvPr>
            <p:ph type="sldNum" sz="quarter" idx="10"/>
          </p:nvPr>
        </p:nvSpPr>
        <p:spPr/>
        <p:txBody>
          <a:bodyPr/>
          <a:lstStyle/>
          <a:p>
            <a:fld id="{CE02F4D9-6A90-4B44-9CFC-163EEA0641D0}" type="slidenum">
              <a:rPr lang="en-US" smtClean="0"/>
              <a:t>17</a:t>
            </a:fld>
            <a:endParaRPr lang="en-US"/>
          </a:p>
        </p:txBody>
      </p:sp>
    </p:spTree>
    <p:extLst>
      <p:ext uri="{BB962C8B-B14F-4D97-AF65-F5344CB8AC3E}">
        <p14:creationId xmlns:p14="http://schemas.microsoft.com/office/powerpoint/2010/main" val="345288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Gunbarrel</a:t>
            </a:r>
            <a:r>
              <a:rPr lang="en-US" dirty="0"/>
              <a:t> Highway construction crew</a:t>
            </a:r>
          </a:p>
          <a:p>
            <a:endParaRPr lang="en-US" dirty="0"/>
          </a:p>
          <a:p>
            <a:r>
              <a:rPr lang="en-US" dirty="0"/>
              <a:t>Fantastic series of books from the 50s</a:t>
            </a:r>
          </a:p>
        </p:txBody>
      </p:sp>
      <p:sp>
        <p:nvSpPr>
          <p:cNvPr id="4" name="Slide Number Placeholder 3"/>
          <p:cNvSpPr>
            <a:spLocks noGrp="1"/>
          </p:cNvSpPr>
          <p:nvPr>
            <p:ph type="sldNum" sz="quarter" idx="10"/>
          </p:nvPr>
        </p:nvSpPr>
        <p:spPr/>
        <p:txBody>
          <a:bodyPr/>
          <a:lstStyle/>
          <a:p>
            <a:fld id="{CE02F4D9-6A90-4B44-9CFC-163EEA0641D0}" type="slidenum">
              <a:rPr lang="en-US" smtClean="0"/>
              <a:t>18</a:t>
            </a:fld>
            <a:endParaRPr lang="en-US"/>
          </a:p>
        </p:txBody>
      </p:sp>
    </p:spTree>
    <p:extLst>
      <p:ext uri="{BB962C8B-B14F-4D97-AF65-F5344CB8AC3E}">
        <p14:creationId xmlns:p14="http://schemas.microsoft.com/office/powerpoint/2010/main" val="2876822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Murchison Gorge</a:t>
            </a:r>
          </a:p>
          <a:p>
            <a:endParaRPr lang="en-US" dirty="0"/>
          </a:p>
          <a:p>
            <a:r>
              <a:rPr lang="en-US" dirty="0"/>
              <a:t>Spectacularly beautiful sandstone</a:t>
            </a:r>
          </a:p>
          <a:p>
            <a:endParaRPr lang="en-US" dirty="0"/>
          </a:p>
          <a:p>
            <a:r>
              <a:rPr lang="en-US" dirty="0"/>
              <a:t>WA is known for wildflowers, but very dependent on the season and highly-variable rainfall</a:t>
            </a:r>
          </a:p>
        </p:txBody>
      </p:sp>
      <p:sp>
        <p:nvSpPr>
          <p:cNvPr id="4" name="Slide Number Placeholder 3"/>
          <p:cNvSpPr>
            <a:spLocks noGrp="1"/>
          </p:cNvSpPr>
          <p:nvPr>
            <p:ph type="sldNum" sz="quarter" idx="10"/>
          </p:nvPr>
        </p:nvSpPr>
        <p:spPr/>
        <p:txBody>
          <a:bodyPr/>
          <a:lstStyle/>
          <a:p>
            <a:fld id="{CE02F4D9-6A90-4B44-9CFC-163EEA0641D0}" type="slidenum">
              <a:rPr lang="en-US" smtClean="0"/>
              <a:t>19</a:t>
            </a:fld>
            <a:endParaRPr lang="en-US"/>
          </a:p>
        </p:txBody>
      </p:sp>
    </p:spTree>
    <p:extLst>
      <p:ext uri="{BB962C8B-B14F-4D97-AF65-F5344CB8AC3E}">
        <p14:creationId xmlns:p14="http://schemas.microsoft.com/office/powerpoint/2010/main" val="3235614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Mars but without all the water...</a:t>
            </a:r>
          </a:p>
          <a:p>
            <a:endParaRPr lang="en-US" dirty="0"/>
          </a:p>
          <a:p>
            <a:r>
              <a:rPr lang="en-US" dirty="0"/>
              <a:t>36 antennas, cm-wave survey telescope</a:t>
            </a:r>
          </a:p>
        </p:txBody>
      </p:sp>
      <p:sp>
        <p:nvSpPr>
          <p:cNvPr id="4" name="Slide Number Placeholder 3"/>
          <p:cNvSpPr>
            <a:spLocks noGrp="1"/>
          </p:cNvSpPr>
          <p:nvPr>
            <p:ph type="sldNum" sz="quarter" idx="10"/>
          </p:nvPr>
        </p:nvSpPr>
        <p:spPr/>
        <p:txBody>
          <a:bodyPr/>
          <a:lstStyle/>
          <a:p>
            <a:fld id="{CE02F4D9-6A90-4B44-9CFC-163EEA0641D0}" type="slidenum">
              <a:rPr lang="en-US" smtClean="0"/>
              <a:t>20</a:t>
            </a:fld>
            <a:endParaRPr lang="en-US"/>
          </a:p>
        </p:txBody>
      </p:sp>
    </p:spTree>
    <p:extLst>
      <p:ext uri="{BB962C8B-B14F-4D97-AF65-F5344CB8AC3E}">
        <p14:creationId xmlns:p14="http://schemas.microsoft.com/office/powerpoint/2010/main" val="2272893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Innovative multi-beam receivers</a:t>
            </a:r>
          </a:p>
          <a:p>
            <a:r>
              <a:rPr lang="en-US" dirty="0"/>
              <a:t>Wide field of view with high resolution</a:t>
            </a:r>
          </a:p>
        </p:txBody>
      </p:sp>
      <p:sp>
        <p:nvSpPr>
          <p:cNvPr id="4" name="Slide Number Placeholder 3"/>
          <p:cNvSpPr>
            <a:spLocks noGrp="1"/>
          </p:cNvSpPr>
          <p:nvPr>
            <p:ph type="sldNum" sz="quarter" idx="10"/>
          </p:nvPr>
        </p:nvSpPr>
        <p:spPr/>
        <p:txBody>
          <a:bodyPr/>
          <a:lstStyle/>
          <a:p>
            <a:fld id="{CE02F4D9-6A90-4B44-9CFC-163EEA0641D0}" type="slidenum">
              <a:rPr lang="en-US" smtClean="0"/>
              <a:t>21</a:t>
            </a:fld>
            <a:endParaRPr lang="en-US"/>
          </a:p>
        </p:txBody>
      </p:sp>
    </p:spTree>
    <p:extLst>
      <p:ext uri="{BB962C8B-B14F-4D97-AF65-F5344CB8AC3E}">
        <p14:creationId xmlns:p14="http://schemas.microsoft.com/office/powerpoint/2010/main" val="207992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02F4D9-6A90-4B44-9CFC-163EEA0641D0}" type="slidenum">
              <a:rPr lang="en-US" smtClean="0"/>
              <a:t>22</a:t>
            </a:fld>
            <a:endParaRPr lang="en-US"/>
          </a:p>
        </p:txBody>
      </p:sp>
    </p:spTree>
    <p:extLst>
      <p:ext uri="{BB962C8B-B14F-4D97-AF65-F5344CB8AC3E}">
        <p14:creationId xmlns:p14="http://schemas.microsoft.com/office/powerpoint/2010/main" val="203611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t>
            </a:r>
            <a:r>
              <a:rPr lang="en-US" dirty="0" err="1"/>
              <a:t>centred</a:t>
            </a:r>
            <a:r>
              <a:rPr lang="en-US" dirty="0"/>
              <a:t> on Green Bank, would include DC!</a:t>
            </a:r>
          </a:p>
        </p:txBody>
      </p:sp>
      <p:sp>
        <p:nvSpPr>
          <p:cNvPr id="4" name="Slide Number Placeholder 3"/>
          <p:cNvSpPr>
            <a:spLocks noGrp="1"/>
          </p:cNvSpPr>
          <p:nvPr>
            <p:ph type="sldNum" sz="quarter" idx="10"/>
          </p:nvPr>
        </p:nvSpPr>
        <p:spPr/>
        <p:txBody>
          <a:bodyPr/>
          <a:lstStyle/>
          <a:p>
            <a:fld id="{CE02F4D9-6A90-4B44-9CFC-163EEA0641D0}" type="slidenum">
              <a:rPr lang="en-US" smtClean="0"/>
              <a:t>23</a:t>
            </a:fld>
            <a:endParaRPr lang="en-US"/>
          </a:p>
        </p:txBody>
      </p:sp>
    </p:spTree>
    <p:extLst>
      <p:ext uri="{BB962C8B-B14F-4D97-AF65-F5344CB8AC3E}">
        <p14:creationId xmlns:p14="http://schemas.microsoft.com/office/powerpoint/2010/main" val="3237789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02F4D9-6A90-4B44-9CFC-163EEA0641D0}" type="slidenum">
              <a:rPr lang="en-US" smtClean="0"/>
              <a:t>26</a:t>
            </a:fld>
            <a:endParaRPr lang="en-US"/>
          </a:p>
        </p:txBody>
      </p:sp>
    </p:spTree>
    <p:extLst>
      <p:ext uri="{BB962C8B-B14F-4D97-AF65-F5344CB8AC3E}">
        <p14:creationId xmlns:p14="http://schemas.microsoft.com/office/powerpoint/2010/main" val="297488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the red desert meets the sea</a:t>
            </a:r>
          </a:p>
          <a:p>
            <a:r>
              <a:rPr lang="en-US" dirty="0"/>
              <a:t>Spectacular remote beaches</a:t>
            </a:r>
          </a:p>
          <a:p>
            <a:r>
              <a:rPr lang="en-US" dirty="0"/>
              <a:t>Reminders of the need for self sufficiency</a:t>
            </a:r>
          </a:p>
        </p:txBody>
      </p:sp>
      <p:sp>
        <p:nvSpPr>
          <p:cNvPr id="4" name="Slide Number Placeholder 3"/>
          <p:cNvSpPr>
            <a:spLocks noGrp="1"/>
          </p:cNvSpPr>
          <p:nvPr>
            <p:ph type="sldNum" sz="quarter" idx="10"/>
          </p:nvPr>
        </p:nvSpPr>
        <p:spPr/>
        <p:txBody>
          <a:bodyPr/>
          <a:lstStyle/>
          <a:p>
            <a:fld id="{CE02F4D9-6A90-4B44-9CFC-163EEA0641D0}" type="slidenum">
              <a:rPr lang="en-US" smtClean="0"/>
              <a:t>28</a:t>
            </a:fld>
            <a:endParaRPr lang="en-US"/>
          </a:p>
        </p:txBody>
      </p:sp>
    </p:spTree>
    <p:extLst>
      <p:ext uri="{BB962C8B-B14F-4D97-AF65-F5344CB8AC3E}">
        <p14:creationId xmlns:p14="http://schemas.microsoft.com/office/powerpoint/2010/main" val="1298863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Relatively common in the NW</a:t>
            </a:r>
          </a:p>
          <a:p>
            <a:r>
              <a:rPr lang="en-US" dirty="0"/>
              <a:t>Dampier Peninsular is one of the most significant petroglyph sites in the world</a:t>
            </a:r>
          </a:p>
          <a:p>
            <a:endParaRPr lang="en-US" dirty="0"/>
          </a:p>
          <a:p>
            <a:r>
              <a:rPr lang="en-US" dirty="0"/>
              <a:t>Tens of thousands...</a:t>
            </a:r>
          </a:p>
          <a:p>
            <a:endParaRPr lang="en-US" dirty="0"/>
          </a:p>
          <a:p>
            <a:r>
              <a:rPr lang="en-US" dirty="0"/>
              <a:t>Occasionally find them completely unexpectedly too</a:t>
            </a:r>
          </a:p>
        </p:txBody>
      </p:sp>
      <p:sp>
        <p:nvSpPr>
          <p:cNvPr id="4" name="Slide Number Placeholder 3"/>
          <p:cNvSpPr>
            <a:spLocks noGrp="1"/>
          </p:cNvSpPr>
          <p:nvPr>
            <p:ph type="sldNum" sz="quarter" idx="10"/>
          </p:nvPr>
        </p:nvSpPr>
        <p:spPr/>
        <p:txBody>
          <a:bodyPr/>
          <a:lstStyle/>
          <a:p>
            <a:fld id="{CE02F4D9-6A90-4B44-9CFC-163EEA0641D0}" type="slidenum">
              <a:rPr lang="en-US" smtClean="0"/>
              <a:t>29</a:t>
            </a:fld>
            <a:endParaRPr lang="en-US"/>
          </a:p>
        </p:txBody>
      </p:sp>
    </p:spTree>
    <p:extLst>
      <p:ext uri="{BB962C8B-B14F-4D97-AF65-F5344CB8AC3E}">
        <p14:creationId xmlns:p14="http://schemas.microsoft.com/office/powerpoint/2010/main" val="236836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Texas population 28 million</a:t>
            </a:r>
          </a:p>
          <a:p>
            <a:r>
              <a:rPr lang="en-US" dirty="0"/>
              <a:t>Alaska 750,000</a:t>
            </a:r>
          </a:p>
          <a:p>
            <a:endParaRPr lang="en-US" dirty="0"/>
          </a:p>
          <a:p>
            <a:r>
              <a:rPr lang="en-US" dirty="0"/>
              <a:t>MT = Montana  WY = Wyoming</a:t>
            </a:r>
          </a:p>
          <a:p>
            <a:endParaRPr lang="en-US" dirty="0"/>
          </a:p>
          <a:p>
            <a:r>
              <a:rPr lang="en-US" dirty="0"/>
              <a:t>Alaska pop density ~ 0 / km</a:t>
            </a:r>
            <a:r>
              <a:rPr lang="en-US" baseline="30000" dirty="0"/>
              <a:t>2</a:t>
            </a:r>
          </a:p>
        </p:txBody>
      </p:sp>
      <p:sp>
        <p:nvSpPr>
          <p:cNvPr id="4" name="Slide Number Placeholder 3"/>
          <p:cNvSpPr>
            <a:spLocks noGrp="1"/>
          </p:cNvSpPr>
          <p:nvPr>
            <p:ph type="sldNum" sz="quarter" idx="10"/>
          </p:nvPr>
        </p:nvSpPr>
        <p:spPr/>
        <p:txBody>
          <a:bodyPr/>
          <a:lstStyle/>
          <a:p>
            <a:fld id="{CE02F4D9-6A90-4B44-9CFC-163EEA0641D0}" type="slidenum">
              <a:rPr lang="en-US" smtClean="0"/>
              <a:t>3</a:t>
            </a:fld>
            <a:endParaRPr lang="en-US"/>
          </a:p>
        </p:txBody>
      </p:sp>
    </p:spTree>
    <p:extLst>
      <p:ext uri="{BB962C8B-B14F-4D97-AF65-F5344CB8AC3E}">
        <p14:creationId xmlns:p14="http://schemas.microsoft.com/office/powerpoint/2010/main" val="856679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220 km private track</a:t>
            </a:r>
          </a:p>
          <a:p>
            <a:r>
              <a:rPr lang="en-US" dirty="0"/>
              <a:t>145 km from Mt Elizabeth to </a:t>
            </a:r>
            <a:r>
              <a:rPr lang="en-US" dirty="0" err="1"/>
              <a:t>Bachsten</a:t>
            </a:r>
            <a:r>
              <a:rPr lang="en-US" dirty="0"/>
              <a:t> Creek Bush Camp</a:t>
            </a:r>
          </a:p>
          <a:p>
            <a:r>
              <a:rPr lang="en-US" dirty="0"/>
              <a:t>2 day wait to dry out from rain</a:t>
            </a:r>
          </a:p>
          <a:p>
            <a:r>
              <a:rPr lang="en-US" dirty="0"/>
              <a:t>7 hours to drive to the camp</a:t>
            </a:r>
          </a:p>
          <a:p>
            <a:r>
              <a:rPr lang="en-US" dirty="0"/>
              <a:t>Open for ~3 months / year – rebuild creek crossings after the wet season (June) and run away from the march flies (September)</a:t>
            </a:r>
          </a:p>
          <a:p>
            <a:r>
              <a:rPr lang="en-US" dirty="0"/>
              <a:t>Caretaker couple, ~3 primitive huts, ~10 campsites, a wood fired donkey boiler, and a stunning location</a:t>
            </a:r>
          </a:p>
          <a:p>
            <a:endParaRPr lang="en-US" dirty="0"/>
          </a:p>
          <a:p>
            <a:r>
              <a:rPr lang="en-US" dirty="0"/>
              <a:t>Bush air strip 4 hours drive away (further along the track)</a:t>
            </a:r>
          </a:p>
        </p:txBody>
      </p:sp>
      <p:sp>
        <p:nvSpPr>
          <p:cNvPr id="4" name="Slide Number Placeholder 3"/>
          <p:cNvSpPr>
            <a:spLocks noGrp="1"/>
          </p:cNvSpPr>
          <p:nvPr>
            <p:ph type="sldNum" sz="quarter" idx="10"/>
          </p:nvPr>
        </p:nvSpPr>
        <p:spPr/>
        <p:txBody>
          <a:bodyPr/>
          <a:lstStyle/>
          <a:p>
            <a:fld id="{CE02F4D9-6A90-4B44-9CFC-163EEA0641D0}" type="slidenum">
              <a:rPr lang="en-US" smtClean="0"/>
              <a:t>30</a:t>
            </a:fld>
            <a:endParaRPr lang="en-US"/>
          </a:p>
        </p:txBody>
      </p:sp>
    </p:spTree>
    <p:extLst>
      <p:ext uri="{BB962C8B-B14F-4D97-AF65-F5344CB8AC3E}">
        <p14:creationId xmlns:p14="http://schemas.microsoft.com/office/powerpoint/2010/main" val="1185826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creek loop</a:t>
            </a:r>
          </a:p>
          <a:p>
            <a:endParaRPr lang="en-US" dirty="0"/>
          </a:p>
          <a:p>
            <a:r>
              <a:rPr lang="en-US" dirty="0"/>
              <a:t>Short-eared rock wallaby</a:t>
            </a:r>
          </a:p>
          <a:p>
            <a:r>
              <a:rPr lang="en-US" dirty="0" err="1"/>
              <a:t>Nabarlek</a:t>
            </a:r>
            <a:r>
              <a:rPr lang="en-US" dirty="0"/>
              <a:t> - Pygmy rock wallaby</a:t>
            </a:r>
          </a:p>
        </p:txBody>
      </p:sp>
      <p:sp>
        <p:nvSpPr>
          <p:cNvPr id="4" name="Slide Number Placeholder 3"/>
          <p:cNvSpPr>
            <a:spLocks noGrp="1"/>
          </p:cNvSpPr>
          <p:nvPr>
            <p:ph type="sldNum" sz="quarter" idx="10"/>
          </p:nvPr>
        </p:nvSpPr>
        <p:spPr/>
        <p:txBody>
          <a:bodyPr/>
          <a:lstStyle/>
          <a:p>
            <a:fld id="{CE02F4D9-6A90-4B44-9CFC-163EEA0641D0}" type="slidenum">
              <a:rPr lang="en-US" smtClean="0"/>
              <a:t>31</a:t>
            </a:fld>
            <a:endParaRPr lang="en-US"/>
          </a:p>
        </p:txBody>
      </p:sp>
    </p:spTree>
    <p:extLst>
      <p:ext uri="{BB962C8B-B14F-4D97-AF65-F5344CB8AC3E}">
        <p14:creationId xmlns:p14="http://schemas.microsoft.com/office/powerpoint/2010/main" val="2096418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Honeycomb rocks</a:t>
            </a:r>
          </a:p>
        </p:txBody>
      </p:sp>
      <p:sp>
        <p:nvSpPr>
          <p:cNvPr id="4" name="Slide Number Placeholder 3"/>
          <p:cNvSpPr>
            <a:spLocks noGrp="1"/>
          </p:cNvSpPr>
          <p:nvPr>
            <p:ph type="sldNum" sz="quarter" idx="10"/>
          </p:nvPr>
        </p:nvSpPr>
        <p:spPr/>
        <p:txBody>
          <a:bodyPr/>
          <a:lstStyle/>
          <a:p>
            <a:fld id="{CE02F4D9-6A90-4B44-9CFC-163EEA0641D0}" type="slidenum">
              <a:rPr lang="en-US" smtClean="0"/>
              <a:t>32</a:t>
            </a:fld>
            <a:endParaRPr lang="en-US"/>
          </a:p>
        </p:txBody>
      </p:sp>
    </p:spTree>
    <p:extLst>
      <p:ext uri="{BB962C8B-B14F-4D97-AF65-F5344CB8AC3E}">
        <p14:creationId xmlns:p14="http://schemas.microsoft.com/office/powerpoint/2010/main" val="1995997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Monjon</a:t>
            </a:r>
            <a:r>
              <a:rPr lang="en-US" dirty="0"/>
              <a:t>, Kimberley rock rat</a:t>
            </a:r>
          </a:p>
        </p:txBody>
      </p:sp>
      <p:sp>
        <p:nvSpPr>
          <p:cNvPr id="4" name="Slide Number Placeholder 3"/>
          <p:cNvSpPr>
            <a:spLocks noGrp="1"/>
          </p:cNvSpPr>
          <p:nvPr>
            <p:ph type="sldNum" sz="quarter" idx="10"/>
          </p:nvPr>
        </p:nvSpPr>
        <p:spPr/>
        <p:txBody>
          <a:bodyPr/>
          <a:lstStyle/>
          <a:p>
            <a:fld id="{CE02F4D9-6A90-4B44-9CFC-163EEA0641D0}" type="slidenum">
              <a:rPr lang="en-US" smtClean="0"/>
              <a:t>33</a:t>
            </a:fld>
            <a:endParaRPr lang="en-US"/>
          </a:p>
        </p:txBody>
      </p:sp>
    </p:spTree>
    <p:extLst>
      <p:ext uri="{BB962C8B-B14F-4D97-AF65-F5344CB8AC3E}">
        <p14:creationId xmlns:p14="http://schemas.microsoft.com/office/powerpoint/2010/main" val="1499478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Golden bandicoot</a:t>
            </a:r>
          </a:p>
          <a:p>
            <a:endParaRPr lang="en-US" dirty="0"/>
          </a:p>
          <a:p>
            <a:r>
              <a:rPr lang="en-US" dirty="0"/>
              <a:t>Northern quoll</a:t>
            </a:r>
          </a:p>
          <a:p>
            <a:endParaRPr lang="en-US" dirty="0"/>
          </a:p>
          <a:p>
            <a:r>
              <a:rPr lang="en-US" dirty="0"/>
              <a:t>Nationally endangered, locally prolific</a:t>
            </a:r>
          </a:p>
        </p:txBody>
      </p:sp>
      <p:sp>
        <p:nvSpPr>
          <p:cNvPr id="4" name="Slide Number Placeholder 3"/>
          <p:cNvSpPr>
            <a:spLocks noGrp="1"/>
          </p:cNvSpPr>
          <p:nvPr>
            <p:ph type="sldNum" sz="quarter" idx="10"/>
          </p:nvPr>
        </p:nvSpPr>
        <p:spPr/>
        <p:txBody>
          <a:bodyPr/>
          <a:lstStyle/>
          <a:p>
            <a:fld id="{CE02F4D9-6A90-4B44-9CFC-163EEA0641D0}" type="slidenum">
              <a:rPr lang="en-US" smtClean="0"/>
              <a:t>34</a:t>
            </a:fld>
            <a:endParaRPr lang="en-US"/>
          </a:p>
        </p:txBody>
      </p:sp>
    </p:spTree>
    <p:extLst>
      <p:ext uri="{BB962C8B-B14F-4D97-AF65-F5344CB8AC3E}">
        <p14:creationId xmlns:p14="http://schemas.microsoft.com/office/powerpoint/2010/main" val="1661312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Stimsons</a:t>
            </a:r>
            <a:r>
              <a:rPr lang="en-US" dirty="0"/>
              <a:t> python</a:t>
            </a:r>
          </a:p>
        </p:txBody>
      </p:sp>
      <p:sp>
        <p:nvSpPr>
          <p:cNvPr id="4" name="Slide Number Placeholder 3"/>
          <p:cNvSpPr>
            <a:spLocks noGrp="1"/>
          </p:cNvSpPr>
          <p:nvPr>
            <p:ph type="sldNum" sz="quarter" idx="10"/>
          </p:nvPr>
        </p:nvSpPr>
        <p:spPr/>
        <p:txBody>
          <a:bodyPr/>
          <a:lstStyle/>
          <a:p>
            <a:fld id="{CE02F4D9-6A90-4B44-9CFC-163EEA0641D0}" type="slidenum">
              <a:rPr lang="en-US" smtClean="0"/>
              <a:t>35</a:t>
            </a:fld>
            <a:endParaRPr lang="en-US"/>
          </a:p>
        </p:txBody>
      </p:sp>
    </p:spTree>
    <p:extLst>
      <p:ext uri="{BB962C8B-B14F-4D97-AF65-F5344CB8AC3E}">
        <p14:creationId xmlns:p14="http://schemas.microsoft.com/office/powerpoint/2010/main" val="861448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Australian Wildlife Conservancy (Birdlife Australia) – privately owned</a:t>
            </a:r>
          </a:p>
          <a:p>
            <a:endParaRPr lang="en-US" dirty="0"/>
          </a:p>
          <a:p>
            <a:r>
              <a:rPr lang="en-US" dirty="0"/>
              <a:t>Newhaven – former cattle station</a:t>
            </a:r>
          </a:p>
          <a:p>
            <a:endParaRPr lang="en-US" dirty="0"/>
          </a:p>
          <a:p>
            <a:r>
              <a:rPr lang="en-US" dirty="0"/>
              <a:t>650,000 acres (250,000 ha)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18,000 miles</a:t>
            </a:r>
            <a:r>
              <a:rPr lang="en-US" baseline="30000" dirty="0"/>
              <a:t>2 </a:t>
            </a:r>
            <a:r>
              <a:rPr lang="en-US" baseline="0" dirty="0"/>
              <a:t> (or 4</a:t>
            </a:r>
            <a:r>
              <a:rPr lang="en-US" dirty="0"/>
              <a:t>6,500 km</a:t>
            </a:r>
            <a:r>
              <a:rPr lang="en-US" baseline="30000" dirty="0"/>
              <a:t>2</a:t>
            </a:r>
            <a:r>
              <a:rPr lang="en-US" strike="noStrike" baseline="0" dirty="0"/>
              <a:t>)</a:t>
            </a:r>
          </a:p>
          <a:p>
            <a:endParaRPr lang="en-US" baseline="0" dirty="0"/>
          </a:p>
          <a:p>
            <a:r>
              <a:rPr lang="en-US" baseline="0" dirty="0"/>
              <a:t>135 miles x 135 miles (220 x 220 km)</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AWC manage 11.63 million acres (4.65 million ha) across Australia</a:t>
            </a:r>
          </a:p>
          <a:p>
            <a:endParaRPr lang="en-US" baseline="0" dirty="0"/>
          </a:p>
        </p:txBody>
      </p:sp>
      <p:sp>
        <p:nvSpPr>
          <p:cNvPr id="4" name="Slide Number Placeholder 3"/>
          <p:cNvSpPr>
            <a:spLocks noGrp="1"/>
          </p:cNvSpPr>
          <p:nvPr>
            <p:ph type="sldNum" sz="quarter" idx="10"/>
          </p:nvPr>
        </p:nvSpPr>
        <p:spPr/>
        <p:txBody>
          <a:bodyPr/>
          <a:lstStyle/>
          <a:p>
            <a:fld id="{CE02F4D9-6A90-4B44-9CFC-163EEA0641D0}" type="slidenum">
              <a:rPr lang="en-US" smtClean="0"/>
              <a:t>37</a:t>
            </a:fld>
            <a:endParaRPr lang="en-US"/>
          </a:p>
        </p:txBody>
      </p:sp>
    </p:spTree>
    <p:extLst>
      <p:ext uri="{BB962C8B-B14F-4D97-AF65-F5344CB8AC3E}">
        <p14:creationId xmlns:p14="http://schemas.microsoft.com/office/powerpoint/2010/main" val="2623263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miles (44 km) fence</a:t>
            </a:r>
          </a:p>
          <a:p>
            <a:r>
              <a:rPr lang="en-US" dirty="0"/>
              <a:t>25,000 acres (10,000 ha)</a:t>
            </a:r>
          </a:p>
          <a:p>
            <a:r>
              <a:rPr lang="en-US" dirty="0"/>
              <a:t>Plan is to double the area protected in 2020, adding another 185 miles (35 km) of fence…</a:t>
            </a:r>
          </a:p>
          <a:p>
            <a:r>
              <a:rPr lang="en-US" dirty="0"/>
              <a:t>Kill and exclude cats</a:t>
            </a:r>
          </a:p>
          <a:p>
            <a:r>
              <a:rPr lang="en-US" dirty="0"/>
              <a:t>Protect – 11 critically endangered species including mala (rufous hare wallaby), bilbies, </a:t>
            </a:r>
            <a:r>
              <a:rPr lang="en-US" dirty="0" err="1"/>
              <a:t>numbats</a:t>
            </a:r>
            <a:r>
              <a:rPr lang="en-US" dirty="0"/>
              <a:t>, western quolls, golden bandicoots, black-footed rock wallabies…</a:t>
            </a:r>
          </a:p>
          <a:p>
            <a:endParaRPr lang="en-US" dirty="0"/>
          </a:p>
          <a:p>
            <a:endParaRPr lang="en-US" dirty="0"/>
          </a:p>
        </p:txBody>
      </p:sp>
      <p:sp>
        <p:nvSpPr>
          <p:cNvPr id="4" name="Slide Number Placeholder 3"/>
          <p:cNvSpPr>
            <a:spLocks noGrp="1"/>
          </p:cNvSpPr>
          <p:nvPr>
            <p:ph type="sldNum" sz="quarter" idx="10"/>
          </p:nvPr>
        </p:nvSpPr>
        <p:spPr/>
        <p:txBody>
          <a:bodyPr/>
          <a:lstStyle/>
          <a:p>
            <a:fld id="{CE02F4D9-6A90-4B44-9CFC-163EEA0641D0}" type="slidenum">
              <a:rPr lang="en-US" smtClean="0"/>
              <a:t>41</a:t>
            </a:fld>
            <a:endParaRPr lang="en-US"/>
          </a:p>
        </p:txBody>
      </p:sp>
    </p:spTree>
    <p:extLst>
      <p:ext uri="{BB962C8B-B14F-4D97-AF65-F5344CB8AC3E}">
        <p14:creationId xmlns:p14="http://schemas.microsoft.com/office/powerpoint/2010/main" val="2273020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02F4D9-6A90-4B44-9CFC-163EEA0641D0}" type="slidenum">
              <a:rPr lang="en-US" smtClean="0"/>
              <a:t>42</a:t>
            </a:fld>
            <a:endParaRPr lang="en-US"/>
          </a:p>
        </p:txBody>
      </p:sp>
    </p:spTree>
    <p:extLst>
      <p:ext uri="{BB962C8B-B14F-4D97-AF65-F5344CB8AC3E}">
        <p14:creationId xmlns:p14="http://schemas.microsoft.com/office/powerpoint/2010/main" val="52796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didn’t use them much</a:t>
            </a:r>
          </a:p>
        </p:txBody>
      </p:sp>
      <p:sp>
        <p:nvSpPr>
          <p:cNvPr id="4" name="Slide Number Placeholder 3"/>
          <p:cNvSpPr>
            <a:spLocks noGrp="1"/>
          </p:cNvSpPr>
          <p:nvPr>
            <p:ph type="sldNum" sz="quarter" idx="10"/>
          </p:nvPr>
        </p:nvSpPr>
        <p:spPr/>
        <p:txBody>
          <a:bodyPr/>
          <a:lstStyle/>
          <a:p>
            <a:fld id="{CE02F4D9-6A90-4B44-9CFC-163EEA0641D0}" type="slidenum">
              <a:rPr lang="en-US" smtClean="0"/>
              <a:t>4</a:t>
            </a:fld>
            <a:endParaRPr lang="en-US"/>
          </a:p>
        </p:txBody>
      </p:sp>
    </p:spTree>
    <p:extLst>
      <p:ext uri="{BB962C8B-B14F-4D97-AF65-F5344CB8AC3E}">
        <p14:creationId xmlns:p14="http://schemas.microsoft.com/office/powerpoint/2010/main" val="35683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sand flag!</a:t>
            </a:r>
          </a:p>
          <a:p>
            <a:endParaRPr lang="en-US" dirty="0"/>
          </a:p>
          <a:p>
            <a:r>
              <a:rPr lang="en-US" dirty="0"/>
              <a:t>Flag and Channel 10 UHF calls are essential to avoid head-on collisions.</a:t>
            </a:r>
          </a:p>
        </p:txBody>
      </p:sp>
      <p:sp>
        <p:nvSpPr>
          <p:cNvPr id="4" name="Slide Number Placeholder 3"/>
          <p:cNvSpPr>
            <a:spLocks noGrp="1"/>
          </p:cNvSpPr>
          <p:nvPr>
            <p:ph type="sldNum" sz="quarter" idx="10"/>
          </p:nvPr>
        </p:nvSpPr>
        <p:spPr/>
        <p:txBody>
          <a:bodyPr/>
          <a:lstStyle/>
          <a:p>
            <a:fld id="{CE02F4D9-6A90-4B44-9CFC-163EEA0641D0}" type="slidenum">
              <a:rPr lang="en-US" smtClean="0"/>
              <a:t>5</a:t>
            </a:fld>
            <a:endParaRPr lang="en-US"/>
          </a:p>
        </p:txBody>
      </p:sp>
    </p:spTree>
    <p:extLst>
      <p:ext uri="{BB962C8B-B14F-4D97-AF65-F5344CB8AC3E}">
        <p14:creationId xmlns:p14="http://schemas.microsoft.com/office/powerpoint/2010/main" val="983206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02F4D9-6A90-4B44-9CFC-163EEA0641D0}" type="slidenum">
              <a:rPr lang="en-US" smtClean="0"/>
              <a:t>6</a:t>
            </a:fld>
            <a:endParaRPr lang="en-US"/>
          </a:p>
        </p:txBody>
      </p:sp>
    </p:spTree>
    <p:extLst>
      <p:ext uri="{BB962C8B-B14F-4D97-AF65-F5344CB8AC3E}">
        <p14:creationId xmlns:p14="http://schemas.microsoft.com/office/powerpoint/2010/main" val="374176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but be prepared to change. For the first two weeks we were constantly blocked by closures due to rain. Had to make major changes to our route three times. Added about 1000km… But we saw some interesting places we hadn’t expected to.</a:t>
            </a:r>
          </a:p>
          <a:p>
            <a:endParaRPr lang="en-US" dirty="0"/>
          </a:p>
          <a:p>
            <a:r>
              <a:rPr lang="en-US" dirty="0"/>
              <a:t>Bogged in the middle of the </a:t>
            </a:r>
            <a:r>
              <a:rPr lang="en-US" dirty="0" err="1"/>
              <a:t>Strezlecki</a:t>
            </a:r>
            <a:r>
              <a:rPr lang="en-US" dirty="0"/>
              <a:t> Track. Unable to get across Cooper Creek (Only place two rivers – the Thompson and Barcoo – join to become a creek) or the Warburton River</a:t>
            </a:r>
          </a:p>
          <a:p>
            <a:endParaRPr lang="en-US" dirty="0"/>
          </a:p>
          <a:p>
            <a:r>
              <a:rPr lang="en-US" dirty="0"/>
              <a:t>Fun and games avoiding the worst of the mud across the Simpson Desert. Parts of the track still flooded three months later on the return journey.</a:t>
            </a:r>
          </a:p>
          <a:p>
            <a:endParaRPr lang="en-US" dirty="0"/>
          </a:p>
          <a:p>
            <a:r>
              <a:rPr lang="en-US" dirty="0"/>
              <a:t>Held up for 2 days in Geraldton. Drove all day in about a foot of water through </a:t>
            </a:r>
            <a:r>
              <a:rPr lang="en-US" dirty="0" err="1"/>
              <a:t>Coolcalalya</a:t>
            </a:r>
            <a:r>
              <a:rPr lang="en-US" dirty="0"/>
              <a:t> to get back to </a:t>
            </a:r>
            <a:r>
              <a:rPr lang="en-US" dirty="0" err="1"/>
              <a:t>Boolardy</a:t>
            </a:r>
            <a:r>
              <a:rPr lang="en-US" dirty="0"/>
              <a:t>. 300km diversion near Onslow. Unable to get to Mount Augustus, Australia’s largest monocline. Two days spent waiting for the </a:t>
            </a:r>
            <a:r>
              <a:rPr lang="en-US" dirty="0" err="1"/>
              <a:t>Munja</a:t>
            </a:r>
            <a:r>
              <a:rPr lang="en-US" dirty="0"/>
              <a:t> Track to dry out.</a:t>
            </a:r>
          </a:p>
          <a:p>
            <a:endParaRPr lang="en-US" dirty="0"/>
          </a:p>
          <a:p>
            <a:r>
              <a:rPr lang="en-US" dirty="0"/>
              <a:t>Weather info from operators of “Scheduled sessions” on volunteer-run Australia wide HF radio network called VKS-737</a:t>
            </a:r>
          </a:p>
        </p:txBody>
      </p:sp>
      <p:sp>
        <p:nvSpPr>
          <p:cNvPr id="4" name="Slide Number Placeholder 3"/>
          <p:cNvSpPr>
            <a:spLocks noGrp="1"/>
          </p:cNvSpPr>
          <p:nvPr>
            <p:ph type="sldNum" sz="quarter" idx="10"/>
          </p:nvPr>
        </p:nvSpPr>
        <p:spPr/>
        <p:txBody>
          <a:bodyPr/>
          <a:lstStyle/>
          <a:p>
            <a:fld id="{CE02F4D9-6A90-4B44-9CFC-163EEA0641D0}" type="slidenum">
              <a:rPr lang="en-US" smtClean="0"/>
              <a:t>12</a:t>
            </a:fld>
            <a:endParaRPr lang="en-US"/>
          </a:p>
        </p:txBody>
      </p:sp>
    </p:spTree>
    <p:extLst>
      <p:ext uri="{BB962C8B-B14F-4D97-AF65-F5344CB8AC3E}">
        <p14:creationId xmlns:p14="http://schemas.microsoft.com/office/powerpoint/2010/main" val="3270229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Bearded dragons</a:t>
            </a:r>
          </a:p>
          <a:p>
            <a:endParaRPr lang="en-US" dirty="0"/>
          </a:p>
          <a:p>
            <a:r>
              <a:rPr lang="en-US" dirty="0"/>
              <a:t>Mertens water monitor</a:t>
            </a:r>
          </a:p>
        </p:txBody>
      </p:sp>
      <p:sp>
        <p:nvSpPr>
          <p:cNvPr id="4" name="Slide Number Placeholder 3"/>
          <p:cNvSpPr>
            <a:spLocks noGrp="1"/>
          </p:cNvSpPr>
          <p:nvPr>
            <p:ph type="sldNum" sz="quarter" idx="10"/>
          </p:nvPr>
        </p:nvSpPr>
        <p:spPr/>
        <p:txBody>
          <a:bodyPr/>
          <a:lstStyle/>
          <a:p>
            <a:fld id="{CE02F4D9-6A90-4B44-9CFC-163EEA0641D0}" type="slidenum">
              <a:rPr lang="en-US" smtClean="0"/>
              <a:t>14</a:t>
            </a:fld>
            <a:endParaRPr lang="en-US"/>
          </a:p>
        </p:txBody>
      </p:sp>
    </p:spTree>
    <p:extLst>
      <p:ext uri="{BB962C8B-B14F-4D97-AF65-F5344CB8AC3E}">
        <p14:creationId xmlns:p14="http://schemas.microsoft.com/office/powerpoint/2010/main" val="77947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Peaceful dove</a:t>
            </a:r>
          </a:p>
          <a:p>
            <a:r>
              <a:rPr lang="en-US" dirty="0"/>
              <a:t>Spinifex pigeon</a:t>
            </a:r>
          </a:p>
          <a:p>
            <a:r>
              <a:rPr lang="en-US" dirty="0"/>
              <a:t>Sulphur-crested Cockatoo</a:t>
            </a:r>
          </a:p>
          <a:p>
            <a:r>
              <a:rPr lang="en-US" dirty="0"/>
              <a:t>Red-tailed black cockatoo</a:t>
            </a:r>
          </a:p>
        </p:txBody>
      </p:sp>
      <p:sp>
        <p:nvSpPr>
          <p:cNvPr id="4" name="Slide Number Placeholder 3"/>
          <p:cNvSpPr>
            <a:spLocks noGrp="1"/>
          </p:cNvSpPr>
          <p:nvPr>
            <p:ph type="sldNum" sz="quarter" idx="10"/>
          </p:nvPr>
        </p:nvSpPr>
        <p:spPr/>
        <p:txBody>
          <a:bodyPr/>
          <a:lstStyle/>
          <a:p>
            <a:fld id="{CE02F4D9-6A90-4B44-9CFC-163EEA0641D0}" type="slidenum">
              <a:rPr lang="en-US" smtClean="0"/>
              <a:t>15</a:t>
            </a:fld>
            <a:endParaRPr lang="en-US"/>
          </a:p>
        </p:txBody>
      </p:sp>
    </p:spTree>
    <p:extLst>
      <p:ext uri="{BB962C8B-B14F-4D97-AF65-F5344CB8AC3E}">
        <p14:creationId xmlns:p14="http://schemas.microsoft.com/office/powerpoint/2010/main" val="371230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02F4D9-6A90-4B44-9CFC-163EEA0641D0}" type="slidenum">
              <a:rPr lang="en-US" smtClean="0"/>
              <a:t>16</a:t>
            </a:fld>
            <a:endParaRPr lang="en-US"/>
          </a:p>
        </p:txBody>
      </p:sp>
    </p:spTree>
    <p:extLst>
      <p:ext uri="{BB962C8B-B14F-4D97-AF65-F5344CB8AC3E}">
        <p14:creationId xmlns:p14="http://schemas.microsoft.com/office/powerpoint/2010/main" val="1727520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9/18/18</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9/18/18</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g"/></Relationships>
</file>

<file path=ppt/slides/_rels/slide3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5.jpg"/><Relationship Id="rId4" Type="http://schemas.openxmlformats.org/officeDocument/2006/relationships/image" Target="../media/image104.jpg"/></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109.jpeg"/><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A970-2A81-D645-B59C-EB60D2FEE3D8}"/>
              </a:ext>
            </a:extLst>
          </p:cNvPr>
          <p:cNvSpPr>
            <a:spLocks noGrp="1"/>
          </p:cNvSpPr>
          <p:nvPr>
            <p:ph type="ctrTitle"/>
          </p:nvPr>
        </p:nvSpPr>
        <p:spPr/>
        <p:txBody>
          <a:bodyPr/>
          <a:lstStyle/>
          <a:p>
            <a:r>
              <a:rPr lang="en-US" dirty="0"/>
              <a:t>Exploring</a:t>
            </a:r>
            <a:br>
              <a:rPr lang="en-US" dirty="0"/>
            </a:br>
            <a:r>
              <a:rPr lang="en-US" dirty="0"/>
              <a:t>Western Australia</a:t>
            </a:r>
          </a:p>
        </p:txBody>
      </p:sp>
      <p:sp>
        <p:nvSpPr>
          <p:cNvPr id="3" name="Subtitle 2">
            <a:extLst>
              <a:ext uri="{FF2B5EF4-FFF2-40B4-BE49-F238E27FC236}">
                <a16:creationId xmlns:a16="http://schemas.microsoft.com/office/drawing/2014/main" id="{4B779C84-4AC2-F442-BD5E-1EF2D2054E71}"/>
              </a:ext>
            </a:extLst>
          </p:cNvPr>
          <p:cNvSpPr>
            <a:spLocks noGrp="1"/>
          </p:cNvSpPr>
          <p:nvPr>
            <p:ph type="subTitle" idx="1"/>
          </p:nvPr>
        </p:nvSpPr>
        <p:spPr/>
        <p:txBody>
          <a:bodyPr/>
          <a:lstStyle/>
          <a:p>
            <a:r>
              <a:rPr lang="en-US" dirty="0"/>
              <a:t>May – August 2016</a:t>
            </a:r>
          </a:p>
          <a:p>
            <a:endParaRPr lang="en-US" dirty="0"/>
          </a:p>
          <a:p>
            <a:r>
              <a:rPr lang="en-US" dirty="0"/>
              <a:t>Lewis, Cathryn and “The Ute”</a:t>
            </a:r>
          </a:p>
        </p:txBody>
      </p:sp>
    </p:spTree>
    <p:extLst>
      <p:ext uri="{BB962C8B-B14F-4D97-AF65-F5344CB8AC3E}">
        <p14:creationId xmlns:p14="http://schemas.microsoft.com/office/powerpoint/2010/main" val="2645681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24769CF-3367-BA45-8F54-0E23959D0CF5}"/>
              </a:ext>
            </a:extLst>
          </p:cNvPr>
          <p:cNvPicPr>
            <a:picLocks noGrp="1" noChangeAspect="1"/>
          </p:cNvPicPr>
          <p:nvPr>
            <p:ph idx="1"/>
          </p:nvPr>
        </p:nvPicPr>
        <p:blipFill>
          <a:blip r:embed="rId2"/>
          <a:stretch>
            <a:fillRect/>
          </a:stretch>
        </p:blipFill>
        <p:spPr>
          <a:xfrm>
            <a:off x="5840480" y="173419"/>
            <a:ext cx="6227782" cy="4153882"/>
          </a:xfrm>
        </p:spPr>
      </p:pic>
      <p:sp>
        <p:nvSpPr>
          <p:cNvPr id="2" name="Title 1">
            <a:extLst>
              <a:ext uri="{FF2B5EF4-FFF2-40B4-BE49-F238E27FC236}">
                <a16:creationId xmlns:a16="http://schemas.microsoft.com/office/drawing/2014/main" id="{E459C4C5-C0F1-F944-8A7E-4CAD29DC4CF7}"/>
              </a:ext>
            </a:extLst>
          </p:cNvPr>
          <p:cNvSpPr>
            <a:spLocks noGrp="1"/>
          </p:cNvSpPr>
          <p:nvPr>
            <p:ph type="title"/>
          </p:nvPr>
        </p:nvSpPr>
        <p:spPr/>
        <p:txBody>
          <a:bodyPr/>
          <a:lstStyle/>
          <a:p>
            <a:r>
              <a:rPr lang="en-US" dirty="0"/>
              <a:t>What’s a swag?</a:t>
            </a:r>
          </a:p>
        </p:txBody>
      </p:sp>
      <p:sp>
        <p:nvSpPr>
          <p:cNvPr id="6" name="Content Placeholder 2">
            <a:extLst>
              <a:ext uri="{FF2B5EF4-FFF2-40B4-BE49-F238E27FC236}">
                <a16:creationId xmlns:a16="http://schemas.microsoft.com/office/drawing/2014/main" id="{E4C91B11-3ADC-A446-BA63-60F55FFC6C40}"/>
              </a:ext>
            </a:extLst>
          </p:cNvPr>
          <p:cNvSpPr txBox="1">
            <a:spLocks/>
          </p:cNvSpPr>
          <p:nvPr/>
        </p:nvSpPr>
        <p:spPr>
          <a:xfrm>
            <a:off x="1141413" y="3297619"/>
            <a:ext cx="9905998" cy="31242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A canvas bedroll</a:t>
            </a:r>
          </a:p>
          <a:p>
            <a:r>
              <a:rPr lang="en-US" dirty="0"/>
              <a:t>The mattress and bedding stays inside when you roll it up</a:t>
            </a:r>
          </a:p>
          <a:p>
            <a:r>
              <a:rPr lang="en-US" dirty="0"/>
              <a:t>“Waltzing Matilda” is a reference to carrying a simple swag</a:t>
            </a:r>
          </a:p>
          <a:p>
            <a:r>
              <a:rPr lang="en-US" dirty="0"/>
              <a:t>Ours has a pole to hold the foot up, and a rope to the </a:t>
            </a:r>
            <a:r>
              <a:rPr lang="en-US" dirty="0" err="1"/>
              <a:t>ute</a:t>
            </a:r>
            <a:r>
              <a:rPr lang="en-US" dirty="0"/>
              <a:t> holding the head up</a:t>
            </a:r>
          </a:p>
          <a:p>
            <a:r>
              <a:rPr lang="en-US" dirty="0"/>
              <a:t>And very, very fine mesh to keep the bloody bugs out </a:t>
            </a:r>
          </a:p>
        </p:txBody>
      </p:sp>
      <p:pic>
        <p:nvPicPr>
          <p:cNvPr id="7" name="Picture 6">
            <a:extLst>
              <a:ext uri="{FF2B5EF4-FFF2-40B4-BE49-F238E27FC236}">
                <a16:creationId xmlns:a16="http://schemas.microsoft.com/office/drawing/2014/main" id="{3743CA57-1623-2540-843D-913758A6C9A6}"/>
              </a:ext>
            </a:extLst>
          </p:cNvPr>
          <p:cNvPicPr>
            <a:picLocks noChangeAspect="1"/>
          </p:cNvPicPr>
          <p:nvPr/>
        </p:nvPicPr>
        <p:blipFill>
          <a:blip r:embed="rId3"/>
          <a:stretch>
            <a:fillRect/>
          </a:stretch>
        </p:blipFill>
        <p:spPr>
          <a:xfrm>
            <a:off x="2583089" y="1821596"/>
            <a:ext cx="7385159" cy="4918631"/>
          </a:xfrm>
          <a:prstGeom prst="rect">
            <a:avLst/>
          </a:prstGeom>
        </p:spPr>
      </p:pic>
    </p:spTree>
    <p:extLst>
      <p:ext uri="{BB962C8B-B14F-4D97-AF65-F5344CB8AC3E}">
        <p14:creationId xmlns:p14="http://schemas.microsoft.com/office/powerpoint/2010/main" val="14031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346751A-44DB-C14A-B810-59383C81D1DA}"/>
              </a:ext>
            </a:extLst>
          </p:cNvPr>
          <p:cNvPicPr>
            <a:picLocks noGrp="1" noChangeAspect="1"/>
          </p:cNvPicPr>
          <p:nvPr>
            <p:ph idx="1"/>
          </p:nvPr>
        </p:nvPicPr>
        <p:blipFill>
          <a:blip r:embed="rId2"/>
          <a:stretch>
            <a:fillRect/>
          </a:stretch>
        </p:blipFill>
        <p:spPr>
          <a:xfrm>
            <a:off x="5283849" y="1796797"/>
            <a:ext cx="6790096" cy="4526730"/>
          </a:xfrm>
        </p:spPr>
      </p:pic>
      <p:sp>
        <p:nvSpPr>
          <p:cNvPr id="2" name="Title 1">
            <a:extLst>
              <a:ext uri="{FF2B5EF4-FFF2-40B4-BE49-F238E27FC236}">
                <a16:creationId xmlns:a16="http://schemas.microsoft.com/office/drawing/2014/main" id="{CAE089A1-6536-E94D-9829-5AEC364DEE7C}"/>
              </a:ext>
            </a:extLst>
          </p:cNvPr>
          <p:cNvSpPr>
            <a:spLocks noGrp="1"/>
          </p:cNvSpPr>
          <p:nvPr>
            <p:ph type="title"/>
          </p:nvPr>
        </p:nvSpPr>
        <p:spPr/>
        <p:txBody>
          <a:bodyPr/>
          <a:lstStyle/>
          <a:p>
            <a:r>
              <a:rPr lang="en-US" dirty="0"/>
              <a:t>A shower with a view</a:t>
            </a:r>
          </a:p>
        </p:txBody>
      </p:sp>
      <p:sp>
        <p:nvSpPr>
          <p:cNvPr id="6" name="Content Placeholder 2">
            <a:extLst>
              <a:ext uri="{FF2B5EF4-FFF2-40B4-BE49-F238E27FC236}">
                <a16:creationId xmlns:a16="http://schemas.microsoft.com/office/drawing/2014/main" id="{037E8FDE-1674-D846-B870-389D445A2E5C}"/>
              </a:ext>
            </a:extLst>
          </p:cNvPr>
          <p:cNvSpPr txBox="1">
            <a:spLocks/>
          </p:cNvSpPr>
          <p:nvPr/>
        </p:nvSpPr>
        <p:spPr>
          <a:xfrm>
            <a:off x="1141413" y="3297619"/>
            <a:ext cx="9905998" cy="31242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Shower head on the HF radio</a:t>
            </a:r>
            <a:br>
              <a:rPr lang="en-US" dirty="0"/>
            </a:br>
            <a:r>
              <a:rPr lang="en-US" dirty="0"/>
              <a:t>antenna</a:t>
            </a:r>
          </a:p>
        </p:txBody>
      </p:sp>
      <p:pic>
        <p:nvPicPr>
          <p:cNvPr id="11" name="Picture 10">
            <a:extLst>
              <a:ext uri="{FF2B5EF4-FFF2-40B4-BE49-F238E27FC236}">
                <a16:creationId xmlns:a16="http://schemas.microsoft.com/office/drawing/2014/main" id="{EF001296-22F8-8042-8908-AF56255FF9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7884" y="167424"/>
            <a:ext cx="3912794" cy="5866327"/>
          </a:xfrm>
          <a:prstGeom prst="rect">
            <a:avLst/>
          </a:prstGeom>
        </p:spPr>
      </p:pic>
    </p:spTree>
    <p:extLst>
      <p:ext uri="{BB962C8B-B14F-4D97-AF65-F5344CB8AC3E}">
        <p14:creationId xmlns:p14="http://schemas.microsoft.com/office/powerpoint/2010/main" val="2791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422C370-9460-DC46-A650-47D602BDE209}"/>
              </a:ext>
            </a:extLst>
          </p:cNvPr>
          <p:cNvPicPr>
            <a:picLocks noGrp="1" noChangeAspect="1"/>
          </p:cNvPicPr>
          <p:nvPr>
            <p:ph idx="1"/>
          </p:nvPr>
        </p:nvPicPr>
        <p:blipFill>
          <a:blip r:embed="rId3"/>
          <a:stretch>
            <a:fillRect/>
          </a:stretch>
        </p:blipFill>
        <p:spPr>
          <a:xfrm>
            <a:off x="7617770" y="0"/>
            <a:ext cx="4574230" cy="6858000"/>
          </a:xfrm>
        </p:spPr>
      </p:pic>
      <p:sp>
        <p:nvSpPr>
          <p:cNvPr id="2" name="Title 1">
            <a:extLst>
              <a:ext uri="{FF2B5EF4-FFF2-40B4-BE49-F238E27FC236}">
                <a16:creationId xmlns:a16="http://schemas.microsoft.com/office/drawing/2014/main" id="{720BA3A0-26F6-4F43-B22D-82CF894028DE}"/>
              </a:ext>
            </a:extLst>
          </p:cNvPr>
          <p:cNvSpPr>
            <a:spLocks noGrp="1"/>
          </p:cNvSpPr>
          <p:nvPr>
            <p:ph type="title"/>
          </p:nvPr>
        </p:nvSpPr>
        <p:spPr/>
        <p:txBody>
          <a:bodyPr/>
          <a:lstStyle/>
          <a:p>
            <a:r>
              <a:rPr lang="en-US" dirty="0"/>
              <a:t>Preparedness &amp; adaptability</a:t>
            </a:r>
          </a:p>
        </p:txBody>
      </p:sp>
      <p:pic>
        <p:nvPicPr>
          <p:cNvPr id="4" name="Picture 3">
            <a:extLst>
              <a:ext uri="{FF2B5EF4-FFF2-40B4-BE49-F238E27FC236}">
                <a16:creationId xmlns:a16="http://schemas.microsoft.com/office/drawing/2014/main" id="{E83ECF52-8A5A-7643-B96F-E010D34B3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573" y="1863986"/>
            <a:ext cx="5948628" cy="3961879"/>
          </a:xfrm>
          <a:prstGeom prst="rect">
            <a:avLst/>
          </a:prstGeom>
        </p:spPr>
      </p:pic>
      <p:pic>
        <p:nvPicPr>
          <p:cNvPr id="13" name="Picture 12">
            <a:extLst>
              <a:ext uri="{FF2B5EF4-FFF2-40B4-BE49-F238E27FC236}">
                <a16:creationId xmlns:a16="http://schemas.microsoft.com/office/drawing/2014/main" id="{0619A2D8-E924-834C-B21F-08946ED5CB7E}"/>
              </a:ext>
            </a:extLst>
          </p:cNvPr>
          <p:cNvPicPr>
            <a:picLocks noChangeAspect="1"/>
          </p:cNvPicPr>
          <p:nvPr/>
        </p:nvPicPr>
        <p:blipFill>
          <a:blip r:embed="rId5"/>
          <a:stretch>
            <a:fillRect/>
          </a:stretch>
        </p:blipFill>
        <p:spPr>
          <a:xfrm>
            <a:off x="952500" y="0"/>
            <a:ext cx="10287000" cy="6858000"/>
          </a:xfrm>
          <a:prstGeom prst="rect">
            <a:avLst/>
          </a:prstGeom>
        </p:spPr>
      </p:pic>
    </p:spTree>
    <p:extLst>
      <p:ext uri="{BB962C8B-B14F-4D97-AF65-F5344CB8AC3E}">
        <p14:creationId xmlns:p14="http://schemas.microsoft.com/office/powerpoint/2010/main" val="125576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540D6B-A470-B541-8467-D6EA7FDD39DE}"/>
              </a:ext>
            </a:extLst>
          </p:cNvPr>
          <p:cNvPicPr>
            <a:picLocks noChangeAspect="1"/>
          </p:cNvPicPr>
          <p:nvPr/>
        </p:nvPicPr>
        <p:blipFill>
          <a:blip r:embed="rId2"/>
          <a:stretch>
            <a:fillRect/>
          </a:stretch>
        </p:blipFill>
        <p:spPr>
          <a:xfrm>
            <a:off x="3876541" y="741815"/>
            <a:ext cx="8190468" cy="5458180"/>
          </a:xfrm>
          <a:prstGeom prst="rect">
            <a:avLst/>
          </a:prstGeom>
        </p:spPr>
      </p:pic>
      <p:sp>
        <p:nvSpPr>
          <p:cNvPr id="2" name="Title 1">
            <a:extLst>
              <a:ext uri="{FF2B5EF4-FFF2-40B4-BE49-F238E27FC236}">
                <a16:creationId xmlns:a16="http://schemas.microsoft.com/office/drawing/2014/main" id="{3601ED34-80EB-8440-80AB-27CA8B28027B}"/>
              </a:ext>
            </a:extLst>
          </p:cNvPr>
          <p:cNvSpPr>
            <a:spLocks noGrp="1"/>
          </p:cNvSpPr>
          <p:nvPr>
            <p:ph type="title"/>
          </p:nvPr>
        </p:nvSpPr>
        <p:spPr/>
        <p:txBody>
          <a:bodyPr/>
          <a:lstStyle/>
          <a:p>
            <a:r>
              <a:rPr lang="en-US" dirty="0"/>
              <a:t>The Simpson </a:t>
            </a:r>
            <a:r>
              <a:rPr lang="en-US" dirty="0">
                <a:solidFill>
                  <a:schemeClr val="bg1"/>
                </a:solidFill>
              </a:rPr>
              <a:t>Desert</a:t>
            </a:r>
          </a:p>
        </p:txBody>
      </p:sp>
      <p:sp>
        <p:nvSpPr>
          <p:cNvPr id="3" name="Content Placeholder 2">
            <a:extLst>
              <a:ext uri="{FF2B5EF4-FFF2-40B4-BE49-F238E27FC236}">
                <a16:creationId xmlns:a16="http://schemas.microsoft.com/office/drawing/2014/main" id="{DEFE26C1-62BE-C043-BDD1-6E949774EF2C}"/>
              </a:ext>
            </a:extLst>
          </p:cNvPr>
          <p:cNvSpPr>
            <a:spLocks noGrp="1"/>
          </p:cNvSpPr>
          <p:nvPr>
            <p:ph idx="1"/>
          </p:nvPr>
        </p:nvSpPr>
        <p:spPr/>
        <p:txBody>
          <a:bodyPr/>
          <a:lstStyle/>
          <a:p>
            <a:r>
              <a:rPr lang="en-US" dirty="0"/>
              <a:t>An iconic 4wd trip</a:t>
            </a:r>
          </a:p>
          <a:p>
            <a:r>
              <a:rPr lang="en-US" dirty="0"/>
              <a:t>600km across</a:t>
            </a:r>
          </a:p>
          <a:p>
            <a:r>
              <a:rPr lang="en-US" dirty="0"/>
              <a:t>1100 sand dunes</a:t>
            </a:r>
          </a:p>
          <a:p>
            <a:r>
              <a:rPr lang="en-US" dirty="0"/>
              <a:t>3 parallel tracks</a:t>
            </a:r>
          </a:p>
        </p:txBody>
      </p:sp>
      <p:pic>
        <p:nvPicPr>
          <p:cNvPr id="10" name="Picture 9">
            <a:extLst>
              <a:ext uri="{FF2B5EF4-FFF2-40B4-BE49-F238E27FC236}">
                <a16:creationId xmlns:a16="http://schemas.microsoft.com/office/drawing/2014/main" id="{18827285-4490-B748-B59E-4FDAD0B27734}"/>
              </a:ext>
            </a:extLst>
          </p:cNvPr>
          <p:cNvPicPr>
            <a:picLocks noChangeAspect="1"/>
          </p:cNvPicPr>
          <p:nvPr/>
        </p:nvPicPr>
        <p:blipFill>
          <a:blip r:embed="rId3"/>
          <a:stretch>
            <a:fillRect/>
          </a:stretch>
        </p:blipFill>
        <p:spPr>
          <a:xfrm>
            <a:off x="1205448" y="218643"/>
            <a:ext cx="9649137" cy="6430245"/>
          </a:xfrm>
          <a:prstGeom prst="rect">
            <a:avLst/>
          </a:prstGeom>
        </p:spPr>
      </p:pic>
      <p:pic>
        <p:nvPicPr>
          <p:cNvPr id="6" name="Picture 5">
            <a:extLst>
              <a:ext uri="{FF2B5EF4-FFF2-40B4-BE49-F238E27FC236}">
                <a16:creationId xmlns:a16="http://schemas.microsoft.com/office/drawing/2014/main" id="{ACE6E2FE-7223-D247-BA2C-C6E625E1026D}"/>
              </a:ext>
            </a:extLst>
          </p:cNvPr>
          <p:cNvPicPr>
            <a:picLocks noChangeAspect="1"/>
          </p:cNvPicPr>
          <p:nvPr/>
        </p:nvPicPr>
        <p:blipFill>
          <a:blip r:embed="rId4"/>
          <a:stretch>
            <a:fillRect/>
          </a:stretch>
        </p:blipFill>
        <p:spPr>
          <a:xfrm>
            <a:off x="1589397" y="129670"/>
            <a:ext cx="9782648" cy="6519218"/>
          </a:xfrm>
          <a:prstGeom prst="rect">
            <a:avLst/>
          </a:prstGeom>
        </p:spPr>
      </p:pic>
    </p:spTree>
    <p:extLst>
      <p:ext uri="{BB962C8B-B14F-4D97-AF65-F5344CB8AC3E}">
        <p14:creationId xmlns:p14="http://schemas.microsoft.com/office/powerpoint/2010/main" val="204934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1AD56E-81C2-7B47-82B0-19B2EDE841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5200" y="1930221"/>
            <a:ext cx="7102254" cy="4732986"/>
          </a:xfrm>
          <a:prstGeom prst="rect">
            <a:avLst/>
          </a:prstGeom>
        </p:spPr>
      </p:pic>
      <p:sp>
        <p:nvSpPr>
          <p:cNvPr id="2" name="Title 1">
            <a:extLst>
              <a:ext uri="{FF2B5EF4-FFF2-40B4-BE49-F238E27FC236}">
                <a16:creationId xmlns:a16="http://schemas.microsoft.com/office/drawing/2014/main" id="{2383DCD4-1D52-B44B-9CF1-3C0D0EA27CAC}"/>
              </a:ext>
            </a:extLst>
          </p:cNvPr>
          <p:cNvSpPr>
            <a:spLocks noGrp="1"/>
          </p:cNvSpPr>
          <p:nvPr>
            <p:ph type="title"/>
          </p:nvPr>
        </p:nvSpPr>
        <p:spPr/>
        <p:txBody>
          <a:bodyPr/>
          <a:lstStyle/>
          <a:p>
            <a:r>
              <a:rPr lang="en-US" dirty="0"/>
              <a:t>Some of the locals: 1</a:t>
            </a:r>
          </a:p>
        </p:txBody>
      </p:sp>
      <p:pic>
        <p:nvPicPr>
          <p:cNvPr id="4" name="Picture 3">
            <a:extLst>
              <a:ext uri="{FF2B5EF4-FFF2-40B4-BE49-F238E27FC236}">
                <a16:creationId xmlns:a16="http://schemas.microsoft.com/office/drawing/2014/main" id="{802EA0F8-DBA7-984D-B42C-55B274825E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1220" y="134618"/>
            <a:ext cx="4480504" cy="6723382"/>
          </a:xfrm>
          <a:prstGeom prst="rect">
            <a:avLst/>
          </a:prstGeom>
        </p:spPr>
      </p:pic>
      <p:pic>
        <p:nvPicPr>
          <p:cNvPr id="15" name="Picture 14">
            <a:extLst>
              <a:ext uri="{FF2B5EF4-FFF2-40B4-BE49-F238E27FC236}">
                <a16:creationId xmlns:a16="http://schemas.microsoft.com/office/drawing/2014/main" id="{7FAB8E54-E206-B147-804D-01DAEAC2EBDE}"/>
              </a:ext>
            </a:extLst>
          </p:cNvPr>
          <p:cNvPicPr>
            <a:picLocks noChangeAspect="1"/>
          </p:cNvPicPr>
          <p:nvPr/>
        </p:nvPicPr>
        <p:blipFill>
          <a:blip r:embed="rId5"/>
          <a:stretch>
            <a:fillRect/>
          </a:stretch>
        </p:blipFill>
        <p:spPr>
          <a:xfrm>
            <a:off x="1300817" y="197234"/>
            <a:ext cx="9901091" cy="6598149"/>
          </a:xfrm>
          <a:prstGeom prst="rect">
            <a:avLst/>
          </a:prstGeom>
        </p:spPr>
      </p:pic>
      <p:pic>
        <p:nvPicPr>
          <p:cNvPr id="17" name="Picture 16">
            <a:extLst>
              <a:ext uri="{FF2B5EF4-FFF2-40B4-BE49-F238E27FC236}">
                <a16:creationId xmlns:a16="http://schemas.microsoft.com/office/drawing/2014/main" id="{49F432DD-9419-1848-B271-0036BE5BA0BF}"/>
              </a:ext>
            </a:extLst>
          </p:cNvPr>
          <p:cNvPicPr>
            <a:picLocks noChangeAspect="1"/>
          </p:cNvPicPr>
          <p:nvPr/>
        </p:nvPicPr>
        <p:blipFill>
          <a:blip r:embed="rId6"/>
          <a:stretch>
            <a:fillRect/>
          </a:stretch>
        </p:blipFill>
        <p:spPr>
          <a:xfrm>
            <a:off x="1141413" y="0"/>
            <a:ext cx="10291020" cy="6858000"/>
          </a:xfrm>
          <a:prstGeom prst="rect">
            <a:avLst/>
          </a:prstGeom>
        </p:spPr>
      </p:pic>
    </p:spTree>
    <p:extLst>
      <p:ext uri="{BB962C8B-B14F-4D97-AF65-F5344CB8AC3E}">
        <p14:creationId xmlns:p14="http://schemas.microsoft.com/office/powerpoint/2010/main" val="38214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3DCD4-1D52-B44B-9CF1-3C0D0EA27CAC}"/>
              </a:ext>
            </a:extLst>
          </p:cNvPr>
          <p:cNvSpPr>
            <a:spLocks noGrp="1"/>
          </p:cNvSpPr>
          <p:nvPr>
            <p:ph type="title"/>
          </p:nvPr>
        </p:nvSpPr>
        <p:spPr/>
        <p:txBody>
          <a:bodyPr/>
          <a:lstStyle/>
          <a:p>
            <a:r>
              <a:rPr lang="en-US" dirty="0"/>
              <a:t>Some of the locals: 2</a:t>
            </a:r>
          </a:p>
        </p:txBody>
      </p:sp>
      <p:pic>
        <p:nvPicPr>
          <p:cNvPr id="11" name="Picture 10">
            <a:extLst>
              <a:ext uri="{FF2B5EF4-FFF2-40B4-BE49-F238E27FC236}">
                <a16:creationId xmlns:a16="http://schemas.microsoft.com/office/drawing/2014/main" id="{15D477C6-CBDC-EB41-89AC-E6D8E82981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2369" y="1836033"/>
            <a:ext cx="7144086" cy="4760863"/>
          </a:xfrm>
          <a:prstGeom prst="rect">
            <a:avLst/>
          </a:prstGeom>
        </p:spPr>
      </p:pic>
      <p:pic>
        <p:nvPicPr>
          <p:cNvPr id="12" name="Picture 11">
            <a:extLst>
              <a:ext uri="{FF2B5EF4-FFF2-40B4-BE49-F238E27FC236}">
                <a16:creationId xmlns:a16="http://schemas.microsoft.com/office/drawing/2014/main" id="{209BD987-67B8-DE48-A3C9-C198DF245741}"/>
              </a:ext>
            </a:extLst>
          </p:cNvPr>
          <p:cNvPicPr>
            <a:picLocks noChangeAspect="1"/>
          </p:cNvPicPr>
          <p:nvPr/>
        </p:nvPicPr>
        <p:blipFill>
          <a:blip r:embed="rId4"/>
          <a:stretch>
            <a:fillRect/>
          </a:stretch>
        </p:blipFill>
        <p:spPr>
          <a:xfrm>
            <a:off x="1248453" y="399245"/>
            <a:ext cx="9691918" cy="6458755"/>
          </a:xfrm>
          <a:prstGeom prst="rect">
            <a:avLst/>
          </a:prstGeom>
        </p:spPr>
      </p:pic>
      <p:pic>
        <p:nvPicPr>
          <p:cNvPr id="5" name="Picture 4">
            <a:extLst>
              <a:ext uri="{FF2B5EF4-FFF2-40B4-BE49-F238E27FC236}">
                <a16:creationId xmlns:a16="http://schemas.microsoft.com/office/drawing/2014/main" id="{FAFC0CCB-A7FB-5842-A8B4-A90B1AE3D031}"/>
              </a:ext>
            </a:extLst>
          </p:cNvPr>
          <p:cNvPicPr>
            <a:picLocks noChangeAspect="1"/>
          </p:cNvPicPr>
          <p:nvPr/>
        </p:nvPicPr>
        <p:blipFill>
          <a:blip r:embed="rId5"/>
          <a:stretch>
            <a:fillRect/>
          </a:stretch>
        </p:blipFill>
        <p:spPr>
          <a:xfrm>
            <a:off x="1141413" y="0"/>
            <a:ext cx="10291020" cy="6858000"/>
          </a:xfrm>
          <a:prstGeom prst="rect">
            <a:avLst/>
          </a:prstGeom>
        </p:spPr>
      </p:pic>
      <p:pic>
        <p:nvPicPr>
          <p:cNvPr id="7" name="Picture 6">
            <a:extLst>
              <a:ext uri="{FF2B5EF4-FFF2-40B4-BE49-F238E27FC236}">
                <a16:creationId xmlns:a16="http://schemas.microsoft.com/office/drawing/2014/main" id="{194DCF86-3B0B-2F45-822C-49D365FAF270}"/>
              </a:ext>
            </a:extLst>
          </p:cNvPr>
          <p:cNvPicPr>
            <a:picLocks noChangeAspect="1"/>
          </p:cNvPicPr>
          <p:nvPr/>
        </p:nvPicPr>
        <p:blipFill>
          <a:blip r:embed="rId6"/>
          <a:stretch>
            <a:fillRect/>
          </a:stretch>
        </p:blipFill>
        <p:spPr>
          <a:xfrm>
            <a:off x="1320844" y="119574"/>
            <a:ext cx="9932158" cy="6618852"/>
          </a:xfrm>
          <a:prstGeom prst="rect">
            <a:avLst/>
          </a:prstGeom>
        </p:spPr>
      </p:pic>
    </p:spTree>
    <p:extLst>
      <p:ext uri="{BB962C8B-B14F-4D97-AF65-F5344CB8AC3E}">
        <p14:creationId xmlns:p14="http://schemas.microsoft.com/office/powerpoint/2010/main" val="27401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D6DE-F0F9-9B49-8CBD-5DAADFE64264}"/>
              </a:ext>
            </a:extLst>
          </p:cNvPr>
          <p:cNvSpPr>
            <a:spLocks noGrp="1"/>
          </p:cNvSpPr>
          <p:nvPr>
            <p:ph type="title"/>
          </p:nvPr>
        </p:nvSpPr>
        <p:spPr/>
        <p:txBody>
          <a:bodyPr/>
          <a:lstStyle/>
          <a:p>
            <a:r>
              <a:rPr lang="en-US" dirty="0"/>
              <a:t>Recognize this?</a:t>
            </a:r>
          </a:p>
        </p:txBody>
      </p:sp>
      <p:pic>
        <p:nvPicPr>
          <p:cNvPr id="8" name="Picture 7">
            <a:extLst>
              <a:ext uri="{FF2B5EF4-FFF2-40B4-BE49-F238E27FC236}">
                <a16:creationId xmlns:a16="http://schemas.microsoft.com/office/drawing/2014/main" id="{64CFF7B9-526D-2E43-8461-7593671893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2327" y="1783969"/>
            <a:ext cx="7459414" cy="4971000"/>
          </a:xfrm>
          <a:prstGeom prst="rect">
            <a:avLst/>
          </a:prstGeom>
        </p:spPr>
      </p:pic>
      <p:pic>
        <p:nvPicPr>
          <p:cNvPr id="11" name="Picture 10">
            <a:extLst>
              <a:ext uri="{FF2B5EF4-FFF2-40B4-BE49-F238E27FC236}">
                <a16:creationId xmlns:a16="http://schemas.microsoft.com/office/drawing/2014/main" id="{4047D6B4-9922-8E4A-8766-52AD06D7A741}"/>
              </a:ext>
            </a:extLst>
          </p:cNvPr>
          <p:cNvPicPr>
            <a:picLocks noChangeAspect="1"/>
          </p:cNvPicPr>
          <p:nvPr/>
        </p:nvPicPr>
        <p:blipFill>
          <a:blip r:embed="rId4"/>
          <a:stretch>
            <a:fillRect/>
          </a:stretch>
        </p:blipFill>
        <p:spPr>
          <a:xfrm>
            <a:off x="1257122" y="147354"/>
            <a:ext cx="9934619" cy="6620493"/>
          </a:xfrm>
          <a:prstGeom prst="rect">
            <a:avLst/>
          </a:prstGeom>
        </p:spPr>
      </p:pic>
      <p:pic>
        <p:nvPicPr>
          <p:cNvPr id="13" name="Picture 12">
            <a:extLst>
              <a:ext uri="{FF2B5EF4-FFF2-40B4-BE49-F238E27FC236}">
                <a16:creationId xmlns:a16="http://schemas.microsoft.com/office/drawing/2014/main" id="{D0AB5C07-7D87-EA4D-99C6-213435CED6F5}"/>
              </a:ext>
            </a:extLst>
          </p:cNvPr>
          <p:cNvPicPr>
            <a:picLocks noChangeAspect="1"/>
          </p:cNvPicPr>
          <p:nvPr/>
        </p:nvPicPr>
        <p:blipFill>
          <a:blip r:embed="rId5"/>
          <a:stretch>
            <a:fillRect/>
          </a:stretch>
        </p:blipFill>
        <p:spPr>
          <a:xfrm>
            <a:off x="1388369" y="234820"/>
            <a:ext cx="9672121" cy="6445562"/>
          </a:xfrm>
          <a:prstGeom prst="rect">
            <a:avLst/>
          </a:prstGeom>
        </p:spPr>
      </p:pic>
    </p:spTree>
    <p:extLst>
      <p:ext uri="{BB962C8B-B14F-4D97-AF65-F5344CB8AC3E}">
        <p14:creationId xmlns:p14="http://schemas.microsoft.com/office/powerpoint/2010/main" val="33625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B8D4-C8FB-BD42-A124-2FF496581888}"/>
              </a:ext>
            </a:extLst>
          </p:cNvPr>
          <p:cNvSpPr>
            <a:spLocks noGrp="1"/>
          </p:cNvSpPr>
          <p:nvPr>
            <p:ph type="title"/>
          </p:nvPr>
        </p:nvSpPr>
        <p:spPr/>
        <p:txBody>
          <a:bodyPr/>
          <a:lstStyle/>
          <a:p>
            <a:r>
              <a:rPr lang="en-US" dirty="0"/>
              <a:t>The great central road</a:t>
            </a:r>
          </a:p>
        </p:txBody>
      </p:sp>
      <p:pic>
        <p:nvPicPr>
          <p:cNvPr id="8" name="Picture 7">
            <a:extLst>
              <a:ext uri="{FF2B5EF4-FFF2-40B4-BE49-F238E27FC236}">
                <a16:creationId xmlns:a16="http://schemas.microsoft.com/office/drawing/2014/main" id="{EF05A1D6-A562-E748-AEE6-B989531607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4479" y="1848212"/>
            <a:ext cx="6879865" cy="4584785"/>
          </a:xfrm>
          <a:prstGeom prst="rect">
            <a:avLst/>
          </a:prstGeom>
        </p:spPr>
      </p:pic>
      <p:pic>
        <p:nvPicPr>
          <p:cNvPr id="13" name="Picture 12">
            <a:extLst>
              <a:ext uri="{FF2B5EF4-FFF2-40B4-BE49-F238E27FC236}">
                <a16:creationId xmlns:a16="http://schemas.microsoft.com/office/drawing/2014/main" id="{929CCEAC-D25F-1841-AE37-2F0D88A2A86E}"/>
              </a:ext>
            </a:extLst>
          </p:cNvPr>
          <p:cNvPicPr>
            <a:picLocks noChangeAspect="1"/>
          </p:cNvPicPr>
          <p:nvPr/>
        </p:nvPicPr>
        <p:blipFill>
          <a:blip r:embed="rId4"/>
          <a:stretch>
            <a:fillRect/>
          </a:stretch>
        </p:blipFill>
        <p:spPr>
          <a:xfrm>
            <a:off x="813429" y="30014"/>
            <a:ext cx="10233982" cy="6827985"/>
          </a:xfrm>
          <a:prstGeom prst="rect">
            <a:avLst/>
          </a:prstGeom>
        </p:spPr>
      </p:pic>
      <p:pic>
        <p:nvPicPr>
          <p:cNvPr id="11" name="Picture 10">
            <a:extLst>
              <a:ext uri="{FF2B5EF4-FFF2-40B4-BE49-F238E27FC236}">
                <a16:creationId xmlns:a16="http://schemas.microsoft.com/office/drawing/2014/main" id="{D36DECF1-37C9-884F-B225-7EC7786FFBBB}"/>
              </a:ext>
            </a:extLst>
          </p:cNvPr>
          <p:cNvPicPr>
            <a:picLocks noChangeAspect="1"/>
          </p:cNvPicPr>
          <p:nvPr/>
        </p:nvPicPr>
        <p:blipFill>
          <a:blip r:embed="rId5"/>
          <a:stretch>
            <a:fillRect/>
          </a:stretch>
        </p:blipFill>
        <p:spPr>
          <a:xfrm>
            <a:off x="976248" y="136067"/>
            <a:ext cx="9738975" cy="6490114"/>
          </a:xfrm>
          <a:prstGeom prst="rect">
            <a:avLst/>
          </a:prstGeom>
        </p:spPr>
      </p:pic>
    </p:spTree>
    <p:extLst>
      <p:ext uri="{BB962C8B-B14F-4D97-AF65-F5344CB8AC3E}">
        <p14:creationId xmlns:p14="http://schemas.microsoft.com/office/powerpoint/2010/main" val="344712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8883-4086-094C-B096-34A4FF0F8284}"/>
              </a:ext>
            </a:extLst>
          </p:cNvPr>
          <p:cNvSpPr>
            <a:spLocks noGrp="1"/>
          </p:cNvSpPr>
          <p:nvPr>
            <p:ph type="title"/>
          </p:nvPr>
        </p:nvSpPr>
        <p:spPr/>
        <p:txBody>
          <a:bodyPr/>
          <a:lstStyle/>
          <a:p>
            <a:r>
              <a:rPr lang="en-US" dirty="0"/>
              <a:t>Giles Meteorological station</a:t>
            </a:r>
          </a:p>
        </p:txBody>
      </p:sp>
      <p:sp>
        <p:nvSpPr>
          <p:cNvPr id="3" name="Content Placeholder 2">
            <a:extLst>
              <a:ext uri="{FF2B5EF4-FFF2-40B4-BE49-F238E27FC236}">
                <a16:creationId xmlns:a16="http://schemas.microsoft.com/office/drawing/2014/main" id="{7105445D-8774-8A49-B0A6-4E5439C34456}"/>
              </a:ext>
            </a:extLst>
          </p:cNvPr>
          <p:cNvSpPr>
            <a:spLocks noGrp="1"/>
          </p:cNvSpPr>
          <p:nvPr>
            <p:ph idx="1"/>
          </p:nvPr>
        </p:nvSpPr>
        <p:spPr/>
        <p:txBody>
          <a:bodyPr/>
          <a:lstStyle/>
          <a:p>
            <a:r>
              <a:rPr lang="en-US" dirty="0"/>
              <a:t>Weather station set up by </a:t>
            </a:r>
            <a:br>
              <a:rPr lang="en-US" dirty="0"/>
            </a:br>
            <a:r>
              <a:rPr lang="en-US" dirty="0"/>
              <a:t>Weapons Research establishment</a:t>
            </a:r>
          </a:p>
          <a:p>
            <a:r>
              <a:rPr lang="en-US" dirty="0"/>
              <a:t>to measure winds as part of</a:t>
            </a:r>
            <a:br>
              <a:rPr lang="en-US" dirty="0"/>
            </a:br>
            <a:r>
              <a:rPr lang="en-US" dirty="0"/>
              <a:t>British atomic testing</a:t>
            </a:r>
          </a:p>
          <a:p>
            <a:r>
              <a:rPr lang="en-US" dirty="0"/>
              <a:t>Surveying by Len </a:t>
            </a:r>
            <a:r>
              <a:rPr lang="en-US" dirty="0" err="1"/>
              <a:t>Beadell</a:t>
            </a:r>
            <a:endParaRPr lang="en-US" dirty="0"/>
          </a:p>
        </p:txBody>
      </p:sp>
      <p:pic>
        <p:nvPicPr>
          <p:cNvPr id="6" name="Picture 5">
            <a:extLst>
              <a:ext uri="{FF2B5EF4-FFF2-40B4-BE49-F238E27FC236}">
                <a16:creationId xmlns:a16="http://schemas.microsoft.com/office/drawing/2014/main" id="{6F65B865-7396-284C-8F85-663E0E61BA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2186" y="1983910"/>
            <a:ext cx="6738197" cy="4490377"/>
          </a:xfrm>
          <a:prstGeom prst="rect">
            <a:avLst/>
          </a:prstGeom>
        </p:spPr>
      </p:pic>
      <p:pic>
        <p:nvPicPr>
          <p:cNvPr id="9" name="Picture 8">
            <a:extLst>
              <a:ext uri="{FF2B5EF4-FFF2-40B4-BE49-F238E27FC236}">
                <a16:creationId xmlns:a16="http://schemas.microsoft.com/office/drawing/2014/main" id="{0B65978A-EF92-F140-B6F6-2B0F061E33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893" y="0"/>
            <a:ext cx="4570214" cy="6858000"/>
          </a:xfrm>
          <a:prstGeom prst="rect">
            <a:avLst/>
          </a:prstGeom>
        </p:spPr>
      </p:pic>
    </p:spTree>
    <p:extLst>
      <p:ext uri="{BB962C8B-B14F-4D97-AF65-F5344CB8AC3E}">
        <p14:creationId xmlns:p14="http://schemas.microsoft.com/office/powerpoint/2010/main" val="280547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730F-89D9-E34B-ACBB-CFE7F28CFCDB}"/>
              </a:ext>
            </a:extLst>
          </p:cNvPr>
          <p:cNvSpPr>
            <a:spLocks noGrp="1"/>
          </p:cNvSpPr>
          <p:nvPr>
            <p:ph type="title"/>
          </p:nvPr>
        </p:nvSpPr>
        <p:spPr/>
        <p:txBody>
          <a:bodyPr/>
          <a:lstStyle/>
          <a:p>
            <a:r>
              <a:rPr lang="en-US" dirty="0"/>
              <a:t>The </a:t>
            </a:r>
            <a:r>
              <a:rPr lang="en-US" dirty="0" err="1"/>
              <a:t>murchison</a:t>
            </a:r>
            <a:endParaRPr lang="en-US" dirty="0"/>
          </a:p>
        </p:txBody>
      </p:sp>
      <p:pic>
        <p:nvPicPr>
          <p:cNvPr id="8" name="Picture 7">
            <a:extLst>
              <a:ext uri="{FF2B5EF4-FFF2-40B4-BE49-F238E27FC236}">
                <a16:creationId xmlns:a16="http://schemas.microsoft.com/office/drawing/2014/main" id="{BBFFAF5F-9A94-D349-B100-EC4FA06AB1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0844" y="1930398"/>
            <a:ext cx="6887136" cy="4591424"/>
          </a:xfrm>
          <a:prstGeom prst="rect">
            <a:avLst/>
          </a:prstGeom>
        </p:spPr>
      </p:pic>
      <p:pic>
        <p:nvPicPr>
          <p:cNvPr id="12" name="Picture 11">
            <a:extLst>
              <a:ext uri="{FF2B5EF4-FFF2-40B4-BE49-F238E27FC236}">
                <a16:creationId xmlns:a16="http://schemas.microsoft.com/office/drawing/2014/main" id="{E6E8085D-9D05-3F48-BEE4-8767448A15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413" y="110564"/>
            <a:ext cx="9979959" cy="6653306"/>
          </a:xfrm>
          <a:prstGeom prst="rect">
            <a:avLst/>
          </a:prstGeom>
        </p:spPr>
      </p:pic>
      <p:pic>
        <p:nvPicPr>
          <p:cNvPr id="16" name="Picture 15">
            <a:extLst>
              <a:ext uri="{FF2B5EF4-FFF2-40B4-BE49-F238E27FC236}">
                <a16:creationId xmlns:a16="http://schemas.microsoft.com/office/drawing/2014/main" id="{6EFAC820-5ED3-694B-8D59-F185826413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0000" y="150000"/>
            <a:ext cx="4572000" cy="6858000"/>
          </a:xfrm>
          <a:prstGeom prst="rect">
            <a:avLst/>
          </a:prstGeom>
        </p:spPr>
      </p:pic>
      <p:pic>
        <p:nvPicPr>
          <p:cNvPr id="14" name="Picture 13">
            <a:extLst>
              <a:ext uri="{FF2B5EF4-FFF2-40B4-BE49-F238E27FC236}">
                <a16:creationId xmlns:a16="http://schemas.microsoft.com/office/drawing/2014/main" id="{43DD2C2B-254E-5349-A827-7F71E49AD8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21526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BC4E-443F-344F-ADF7-ADFFEDDCCF95}"/>
              </a:ext>
            </a:extLst>
          </p:cNvPr>
          <p:cNvSpPr>
            <a:spLocks noGrp="1"/>
          </p:cNvSpPr>
          <p:nvPr>
            <p:ph type="title"/>
          </p:nvPr>
        </p:nvSpPr>
        <p:spPr/>
        <p:txBody>
          <a:bodyPr/>
          <a:lstStyle/>
          <a:p>
            <a:r>
              <a:rPr lang="en-US" dirty="0"/>
              <a:t>Australia is big…</a:t>
            </a:r>
          </a:p>
        </p:txBody>
      </p:sp>
      <p:pic>
        <p:nvPicPr>
          <p:cNvPr id="5" name="Content Placeholder 4">
            <a:extLst>
              <a:ext uri="{FF2B5EF4-FFF2-40B4-BE49-F238E27FC236}">
                <a16:creationId xmlns:a16="http://schemas.microsoft.com/office/drawing/2014/main" id="{0B737488-55AA-FE4A-96E6-8C6DBF9006B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0043" y="2091558"/>
            <a:ext cx="6279977" cy="4403834"/>
          </a:xfrm>
        </p:spPr>
      </p:pic>
      <p:sp>
        <p:nvSpPr>
          <p:cNvPr id="6" name="TextBox 5">
            <a:extLst>
              <a:ext uri="{FF2B5EF4-FFF2-40B4-BE49-F238E27FC236}">
                <a16:creationId xmlns:a16="http://schemas.microsoft.com/office/drawing/2014/main" id="{F3748639-7FAD-264F-A0C2-1915BD47807B}"/>
              </a:ext>
            </a:extLst>
          </p:cNvPr>
          <p:cNvSpPr txBox="1"/>
          <p:nvPr/>
        </p:nvSpPr>
        <p:spPr>
          <a:xfrm>
            <a:off x="7089126" y="1681657"/>
            <a:ext cx="4729655" cy="4801314"/>
          </a:xfrm>
          <a:prstGeom prst="rect">
            <a:avLst/>
          </a:prstGeom>
          <a:noFill/>
        </p:spPr>
        <p:txBody>
          <a:bodyPr wrap="square" rtlCol="0">
            <a:spAutoFit/>
          </a:bodyPr>
          <a:lstStyle/>
          <a:p>
            <a:pPr marL="285750" indent="-285750">
              <a:buFont typeface="Arial" panose="020B0604020202020204" pitchFamily="34" charset="0"/>
              <a:buChar char="•"/>
            </a:pPr>
            <a:r>
              <a:rPr lang="en-US" dirty="0"/>
              <a:t>6</a:t>
            </a:r>
            <a:r>
              <a:rPr lang="en-US" baseline="30000" dirty="0"/>
              <a:t>th</a:t>
            </a:r>
            <a:r>
              <a:rPr lang="en-US" dirty="0"/>
              <a:t> largest country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7.7 million km</a:t>
            </a:r>
            <a:r>
              <a:rPr lang="en-US" baseline="30000" dirty="0"/>
              <a:t>2</a:t>
            </a:r>
            <a:r>
              <a:rPr lang="en-US" dirty="0"/>
              <a:t> </a:t>
            </a:r>
            <a:br>
              <a:rPr lang="en-US" dirty="0"/>
            </a:br>
            <a:r>
              <a:rPr lang="en-US" dirty="0"/>
              <a:t>  (lower 48 = 8 million km</a:t>
            </a:r>
            <a:r>
              <a:rPr lang="en-US" baseline="30000" dirty="0"/>
              <a:t>2</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largely empty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Just 25 million people</a:t>
            </a:r>
          </a:p>
          <a:p>
            <a:r>
              <a:rPr lang="en-US" dirty="0"/>
              <a:t>       (US 326m)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Population density 3.2 / km</a:t>
            </a:r>
            <a:r>
              <a:rPr lang="en-US" baseline="30000" dirty="0"/>
              <a:t>2</a:t>
            </a:r>
          </a:p>
          <a:p>
            <a:r>
              <a:rPr lang="en-US" baseline="30000" dirty="0"/>
              <a:t>           </a:t>
            </a:r>
            <a:r>
              <a:rPr lang="en-US" dirty="0"/>
              <a:t>(US 40.8 / km</a:t>
            </a:r>
            <a:r>
              <a:rPr lang="en-US" baseline="30000" dirty="0"/>
              <a:t>2</a:t>
            </a:r>
            <a:r>
              <a:rPr lang="en-US" dirty="0"/>
              <a:t>)</a:t>
            </a:r>
            <a:endParaRPr lang="en-US" baseline="300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499049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4D128-1DF9-7E4F-A172-44AF31DA06BF}"/>
              </a:ext>
            </a:extLst>
          </p:cNvPr>
          <p:cNvSpPr>
            <a:spLocks noGrp="1"/>
          </p:cNvSpPr>
          <p:nvPr>
            <p:ph type="title"/>
          </p:nvPr>
        </p:nvSpPr>
        <p:spPr/>
        <p:txBody>
          <a:bodyPr/>
          <a:lstStyle/>
          <a:p>
            <a:r>
              <a:rPr lang="en-US" dirty="0" err="1"/>
              <a:t>Boolardy</a:t>
            </a:r>
            <a:r>
              <a:rPr lang="en-US" dirty="0"/>
              <a:t> and Wooleen stations</a:t>
            </a:r>
          </a:p>
        </p:txBody>
      </p:sp>
      <p:pic>
        <p:nvPicPr>
          <p:cNvPr id="4" name="Picture 3" descr="BrianBoyle_ASKAP.jpg">
            <a:extLst>
              <a:ext uri="{FF2B5EF4-FFF2-40B4-BE49-F238E27FC236}">
                <a16:creationId xmlns:a16="http://schemas.microsoft.com/office/drawing/2014/main" id="{F9D9A499-CBBA-2542-9EF1-684DB82BB0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5171" y="2269635"/>
            <a:ext cx="11223171" cy="4328945"/>
          </a:xfrm>
          <a:prstGeom prst="rect">
            <a:avLst/>
          </a:prstGeom>
        </p:spPr>
      </p:pic>
    </p:spTree>
    <p:extLst>
      <p:ext uri="{BB962C8B-B14F-4D97-AF65-F5344CB8AC3E}">
        <p14:creationId xmlns:p14="http://schemas.microsoft.com/office/powerpoint/2010/main" val="3097718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720560-5CB1-F340-A971-46643D370E5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81835" y="-1"/>
            <a:ext cx="9611841" cy="702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4076E96-35EB-CF4D-877C-C4529D8512CD}"/>
              </a:ext>
            </a:extLst>
          </p:cNvPr>
          <p:cNvSpPr>
            <a:spLocks noGrp="1"/>
          </p:cNvSpPr>
          <p:nvPr>
            <p:ph type="title"/>
          </p:nvPr>
        </p:nvSpPr>
        <p:spPr/>
        <p:txBody>
          <a:bodyPr/>
          <a:lstStyle/>
          <a:p>
            <a:r>
              <a:rPr lang="en-US" dirty="0"/>
              <a:t>ASKAP </a:t>
            </a:r>
            <a:r>
              <a:rPr lang="en-US" dirty="0">
                <a:solidFill>
                  <a:schemeClr val="bg1"/>
                </a:solidFill>
              </a:rPr>
              <a:t>&amp; PAFs</a:t>
            </a:r>
          </a:p>
        </p:txBody>
      </p:sp>
      <p:pic>
        <p:nvPicPr>
          <p:cNvPr id="7" name="Picture 6">
            <a:extLst>
              <a:ext uri="{FF2B5EF4-FFF2-40B4-BE49-F238E27FC236}">
                <a16:creationId xmlns:a16="http://schemas.microsoft.com/office/drawing/2014/main" id="{ADB1C502-361A-4447-AC57-EC952EE49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6680" y="0"/>
            <a:ext cx="3545319" cy="2654300"/>
          </a:xfrm>
          <a:prstGeom prst="rect">
            <a:avLst/>
          </a:prstGeom>
        </p:spPr>
      </p:pic>
    </p:spTree>
    <p:extLst>
      <p:ext uri="{BB962C8B-B14F-4D97-AF65-F5344CB8AC3E}">
        <p14:creationId xmlns:p14="http://schemas.microsoft.com/office/powerpoint/2010/main" val="128676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F4C8-8744-864F-8686-88B5FD35BAF0}"/>
              </a:ext>
            </a:extLst>
          </p:cNvPr>
          <p:cNvSpPr>
            <a:spLocks noGrp="1"/>
          </p:cNvSpPr>
          <p:nvPr>
            <p:ph type="title"/>
          </p:nvPr>
        </p:nvSpPr>
        <p:spPr/>
        <p:txBody>
          <a:bodyPr/>
          <a:lstStyle/>
          <a:p>
            <a:r>
              <a:rPr lang="en-US" dirty="0"/>
              <a:t>Why there?</a:t>
            </a:r>
          </a:p>
        </p:txBody>
      </p:sp>
      <p:sp>
        <p:nvSpPr>
          <p:cNvPr id="3" name="Content Placeholder 2">
            <a:extLst>
              <a:ext uri="{FF2B5EF4-FFF2-40B4-BE49-F238E27FC236}">
                <a16:creationId xmlns:a16="http://schemas.microsoft.com/office/drawing/2014/main" id="{9B41352D-DE32-3343-978A-B3F5D21E5CD4}"/>
              </a:ext>
            </a:extLst>
          </p:cNvPr>
          <p:cNvSpPr>
            <a:spLocks noGrp="1"/>
          </p:cNvSpPr>
          <p:nvPr>
            <p:ph idx="1"/>
          </p:nvPr>
        </p:nvSpPr>
        <p:spPr/>
        <p:txBody>
          <a:bodyPr/>
          <a:lstStyle/>
          <a:p>
            <a:r>
              <a:rPr lang="en-US" dirty="0"/>
              <a:t>One cattle station</a:t>
            </a:r>
          </a:p>
          <a:p>
            <a:r>
              <a:rPr lang="en-US" dirty="0"/>
              <a:t>200km x 180km</a:t>
            </a:r>
          </a:p>
          <a:p>
            <a:r>
              <a:rPr lang="en-US" dirty="0"/>
              <a:t>Human population 4</a:t>
            </a:r>
          </a:p>
          <a:p>
            <a:r>
              <a:rPr lang="en-US" dirty="0"/>
              <a:t>Population density</a:t>
            </a:r>
            <a:br>
              <a:rPr lang="en-US" dirty="0"/>
            </a:br>
            <a:r>
              <a:rPr lang="en-US" dirty="0"/>
              <a:t>0.0001 / km</a:t>
            </a:r>
            <a:r>
              <a:rPr lang="en-US" baseline="30000" dirty="0"/>
              <a:t>2</a:t>
            </a:r>
          </a:p>
        </p:txBody>
      </p:sp>
      <p:pic>
        <p:nvPicPr>
          <p:cNvPr id="4" name="Picture 4" descr="MarsfieldMean80-1600MHzlogfreqcal">
            <a:extLst>
              <a:ext uri="{FF2B5EF4-FFF2-40B4-BE49-F238E27FC236}">
                <a16:creationId xmlns:a16="http://schemas.microsoft.com/office/drawing/2014/main" id="{C2A2B846-D7D4-C14B-920F-6BB33F0792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7343" y="715962"/>
            <a:ext cx="5441950" cy="175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NarrabriMean80-1600MHzlogfreq">
            <a:extLst>
              <a:ext uri="{FF2B5EF4-FFF2-40B4-BE49-F238E27FC236}">
                <a16:creationId xmlns:a16="http://schemas.microsoft.com/office/drawing/2014/main" id="{C6FB68AB-D0FD-E349-A6C6-CA3C795202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7343" y="2294279"/>
            <a:ext cx="5441950" cy="183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6BF13CE6-6B7E-8A47-B2EB-443D974F5870}"/>
              </a:ext>
            </a:extLst>
          </p:cNvPr>
          <p:cNvSpPr txBox="1">
            <a:spLocks noChangeArrowheads="1"/>
          </p:cNvSpPr>
          <p:nvPr/>
        </p:nvSpPr>
        <p:spPr bwMode="auto">
          <a:xfrm>
            <a:off x="9681736" y="1247774"/>
            <a:ext cx="2303462"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AU" sz="2000" dirty="0">
                <a:latin typeface="Verdana" charset="0"/>
              </a:rPr>
              <a:t>Sydney</a:t>
            </a:r>
          </a:p>
          <a:p>
            <a:pPr eaLnBrk="1" hangingPunct="1">
              <a:spcBef>
                <a:spcPct val="50000"/>
              </a:spcBef>
            </a:pPr>
            <a:r>
              <a:rPr lang="en-AU" sz="1600" dirty="0">
                <a:latin typeface="Verdana" charset="0"/>
              </a:rPr>
              <a:t>Pop. 4 million</a:t>
            </a:r>
          </a:p>
        </p:txBody>
      </p:sp>
      <p:sp>
        <p:nvSpPr>
          <p:cNvPr id="7" name="Text Box 7">
            <a:extLst>
              <a:ext uri="{FF2B5EF4-FFF2-40B4-BE49-F238E27FC236}">
                <a16:creationId xmlns:a16="http://schemas.microsoft.com/office/drawing/2014/main" id="{BBC1950E-C747-DF49-BF03-7B780B8F7FF9}"/>
              </a:ext>
            </a:extLst>
          </p:cNvPr>
          <p:cNvSpPr txBox="1">
            <a:spLocks noChangeArrowheads="1"/>
          </p:cNvSpPr>
          <p:nvPr/>
        </p:nvSpPr>
        <p:spPr bwMode="auto">
          <a:xfrm>
            <a:off x="9627994" y="2880051"/>
            <a:ext cx="2303462"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AU" sz="2000" dirty="0">
                <a:latin typeface="Verdana" charset="0"/>
              </a:rPr>
              <a:t>Narrabri (ATCA)</a:t>
            </a:r>
          </a:p>
          <a:p>
            <a:pPr eaLnBrk="1" hangingPunct="1">
              <a:spcBef>
                <a:spcPct val="50000"/>
              </a:spcBef>
            </a:pPr>
            <a:r>
              <a:rPr lang="en-AU" sz="1600" dirty="0">
                <a:latin typeface="Verdana" charset="0"/>
              </a:rPr>
              <a:t>Pop. 6,000</a:t>
            </a:r>
          </a:p>
        </p:txBody>
      </p:sp>
      <p:sp>
        <p:nvSpPr>
          <p:cNvPr id="8" name="Text Box 8">
            <a:extLst>
              <a:ext uri="{FF2B5EF4-FFF2-40B4-BE49-F238E27FC236}">
                <a16:creationId xmlns:a16="http://schemas.microsoft.com/office/drawing/2014/main" id="{48CC6486-CCC8-974E-A496-B970D3E2BCAC}"/>
              </a:ext>
            </a:extLst>
          </p:cNvPr>
          <p:cNvSpPr txBox="1">
            <a:spLocks noChangeArrowheads="1"/>
          </p:cNvSpPr>
          <p:nvPr/>
        </p:nvSpPr>
        <p:spPr bwMode="auto">
          <a:xfrm>
            <a:off x="9607548" y="4510740"/>
            <a:ext cx="2847975"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AU" sz="2000" dirty="0">
                <a:latin typeface="Verdana" charset="0"/>
              </a:rPr>
              <a:t>Murchison Shire</a:t>
            </a:r>
          </a:p>
          <a:p>
            <a:pPr eaLnBrk="1" hangingPunct="1">
              <a:spcBef>
                <a:spcPct val="50000"/>
              </a:spcBef>
            </a:pPr>
            <a:r>
              <a:rPr lang="en-AU" sz="2000" dirty="0">
                <a:latin typeface="Verdana" charset="0"/>
              </a:rPr>
              <a:t>(Equal area MA)</a:t>
            </a:r>
          </a:p>
          <a:p>
            <a:pPr eaLnBrk="1" hangingPunct="1">
              <a:spcBef>
                <a:spcPct val="50000"/>
              </a:spcBef>
            </a:pPr>
            <a:r>
              <a:rPr lang="en-AU" sz="1600" dirty="0">
                <a:latin typeface="Verdana" charset="0"/>
              </a:rPr>
              <a:t>Pop. 120 (and dropping) </a:t>
            </a:r>
          </a:p>
        </p:txBody>
      </p:sp>
      <p:pic>
        <p:nvPicPr>
          <p:cNvPr id="9" name="Picture 9" descr="MileuraMean80-1600MHzlogfreq">
            <a:extLst>
              <a:ext uri="{FF2B5EF4-FFF2-40B4-BE49-F238E27FC236}">
                <a16:creationId xmlns:a16="http://schemas.microsoft.com/office/drawing/2014/main" id="{FF68F658-E5F9-D248-B803-7DD1391479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88470" y="3977142"/>
            <a:ext cx="5441950" cy="207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252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8DF5-7C90-DC4A-A095-19BAA15139A3}"/>
              </a:ext>
            </a:extLst>
          </p:cNvPr>
          <p:cNvSpPr>
            <a:spLocks noGrp="1"/>
          </p:cNvSpPr>
          <p:nvPr>
            <p:ph type="title"/>
          </p:nvPr>
        </p:nvSpPr>
        <p:spPr/>
        <p:txBody>
          <a:bodyPr/>
          <a:lstStyle/>
          <a:p>
            <a:r>
              <a:rPr lang="en-US" dirty="0"/>
              <a:t>Mid-west</a:t>
            </a:r>
            <a:br>
              <a:rPr lang="en-US" dirty="0"/>
            </a:br>
            <a:r>
              <a:rPr lang="en-US" dirty="0"/>
              <a:t>RQZ</a:t>
            </a:r>
          </a:p>
        </p:txBody>
      </p:sp>
      <p:pic>
        <p:nvPicPr>
          <p:cNvPr id="4" name="Picture 4" descr="Radio_Quiet_Zones_v3.png">
            <a:extLst>
              <a:ext uri="{FF2B5EF4-FFF2-40B4-BE49-F238E27FC236}">
                <a16:creationId xmlns:a16="http://schemas.microsoft.com/office/drawing/2014/main" id="{241CABC7-A767-E947-9CFB-30AAD1206EF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90764" y="359229"/>
            <a:ext cx="875563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B1E622FA-C180-BA45-AC76-27F7184C43F8}"/>
              </a:ext>
            </a:extLst>
          </p:cNvPr>
          <p:cNvCxnSpPr>
            <a:cxnSpLocks/>
          </p:cNvCxnSpPr>
          <p:nvPr/>
        </p:nvCxnSpPr>
        <p:spPr>
          <a:xfrm flipH="1">
            <a:off x="7728668" y="2514600"/>
            <a:ext cx="2138901" cy="1127097"/>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D9F3FD3-3158-D640-94C5-7CE2236813C3}"/>
              </a:ext>
            </a:extLst>
          </p:cNvPr>
          <p:cNvSpPr txBox="1"/>
          <p:nvPr/>
        </p:nvSpPr>
        <p:spPr>
          <a:xfrm>
            <a:off x="7728668" y="3641697"/>
            <a:ext cx="513282" cy="369332"/>
          </a:xfrm>
          <a:prstGeom prst="rect">
            <a:avLst/>
          </a:prstGeom>
          <a:noFill/>
        </p:spPr>
        <p:txBody>
          <a:bodyPr wrap="none" rtlCol="0">
            <a:spAutoFit/>
          </a:bodyPr>
          <a:lstStyle/>
          <a:p>
            <a:r>
              <a:rPr lang="en-US" b="1" dirty="0">
                <a:solidFill>
                  <a:srgbClr val="7030A0"/>
                </a:solidFill>
              </a:rPr>
              <a:t>GB</a:t>
            </a:r>
          </a:p>
        </p:txBody>
      </p:sp>
      <p:sp>
        <p:nvSpPr>
          <p:cNvPr id="6" name="TextBox 5">
            <a:extLst>
              <a:ext uri="{FF2B5EF4-FFF2-40B4-BE49-F238E27FC236}">
                <a16:creationId xmlns:a16="http://schemas.microsoft.com/office/drawing/2014/main" id="{052D0E10-C49C-9E41-8258-80B977FABFE8}"/>
              </a:ext>
            </a:extLst>
          </p:cNvPr>
          <p:cNvSpPr txBox="1"/>
          <p:nvPr/>
        </p:nvSpPr>
        <p:spPr>
          <a:xfrm>
            <a:off x="9853779" y="2329934"/>
            <a:ext cx="526106" cy="369332"/>
          </a:xfrm>
          <a:prstGeom prst="rect">
            <a:avLst/>
          </a:prstGeom>
          <a:noFill/>
        </p:spPr>
        <p:txBody>
          <a:bodyPr wrap="none" rtlCol="0">
            <a:spAutoFit/>
          </a:bodyPr>
          <a:lstStyle/>
          <a:p>
            <a:r>
              <a:rPr lang="en-US" b="1" dirty="0">
                <a:solidFill>
                  <a:srgbClr val="7030A0"/>
                </a:solidFill>
              </a:rPr>
              <a:t>DC</a:t>
            </a:r>
          </a:p>
        </p:txBody>
      </p:sp>
    </p:spTree>
    <p:extLst>
      <p:ext uri="{BB962C8B-B14F-4D97-AF65-F5344CB8AC3E}">
        <p14:creationId xmlns:p14="http://schemas.microsoft.com/office/powerpoint/2010/main" val="345104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2F5ED-04F9-7C46-B719-4D1BED9556D8}"/>
              </a:ext>
            </a:extLst>
          </p:cNvPr>
          <p:cNvSpPr>
            <a:spLocks noGrp="1"/>
          </p:cNvSpPr>
          <p:nvPr>
            <p:ph type="title"/>
          </p:nvPr>
        </p:nvSpPr>
        <p:spPr>
          <a:xfrm>
            <a:off x="858384" y="445861"/>
            <a:ext cx="9905998" cy="1905000"/>
          </a:xfrm>
        </p:spPr>
        <p:txBody>
          <a:bodyPr/>
          <a:lstStyle/>
          <a:p>
            <a:r>
              <a:rPr lang="en-US" dirty="0" err="1"/>
              <a:t>Wooleen.com.au</a:t>
            </a:r>
            <a:endParaRPr lang="en-US" dirty="0"/>
          </a:p>
        </p:txBody>
      </p:sp>
      <p:sp>
        <p:nvSpPr>
          <p:cNvPr id="3" name="Content Placeholder 2">
            <a:extLst>
              <a:ext uri="{FF2B5EF4-FFF2-40B4-BE49-F238E27FC236}">
                <a16:creationId xmlns:a16="http://schemas.microsoft.com/office/drawing/2014/main" id="{1FEA0620-B163-9042-A5A8-5E121E4D376B}"/>
              </a:ext>
            </a:extLst>
          </p:cNvPr>
          <p:cNvSpPr>
            <a:spLocks noGrp="1"/>
          </p:cNvSpPr>
          <p:nvPr>
            <p:ph idx="1"/>
          </p:nvPr>
        </p:nvSpPr>
        <p:spPr/>
        <p:txBody>
          <a:bodyPr/>
          <a:lstStyle/>
          <a:p>
            <a:r>
              <a:rPr lang="en-US" dirty="0"/>
              <a:t>A small place</a:t>
            </a:r>
            <a:br>
              <a:rPr lang="en-US" dirty="0"/>
            </a:br>
            <a:r>
              <a:rPr lang="en-US" dirty="0"/>
              <a:t>250,000 acres</a:t>
            </a:r>
          </a:p>
          <a:p>
            <a:r>
              <a:rPr lang="en-US" dirty="0"/>
              <a:t>Population 2-4</a:t>
            </a:r>
          </a:p>
          <a:p>
            <a:r>
              <a:rPr lang="en-US" dirty="0"/>
              <a:t>Sustainable grazing</a:t>
            </a:r>
          </a:p>
          <a:p>
            <a:endParaRPr lang="en-US" dirty="0"/>
          </a:p>
          <a:p>
            <a:r>
              <a:rPr lang="en-US" dirty="0"/>
              <a:t>A campsite surrounded</a:t>
            </a:r>
            <a:br>
              <a:rPr lang="en-US" dirty="0"/>
            </a:br>
            <a:r>
              <a:rPr lang="en-US" dirty="0"/>
              <a:t>By 3.4 BYO granite</a:t>
            </a:r>
          </a:p>
        </p:txBody>
      </p:sp>
      <p:pic>
        <p:nvPicPr>
          <p:cNvPr id="5" name="Picture 4">
            <a:extLst>
              <a:ext uri="{FF2B5EF4-FFF2-40B4-BE49-F238E27FC236}">
                <a16:creationId xmlns:a16="http://schemas.microsoft.com/office/drawing/2014/main" id="{76135448-C4BD-4941-9EFA-03A5B11EB1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5970" y="1727946"/>
            <a:ext cx="7503459" cy="5002306"/>
          </a:xfrm>
          <a:prstGeom prst="rect">
            <a:avLst/>
          </a:prstGeom>
        </p:spPr>
      </p:pic>
      <p:pic>
        <p:nvPicPr>
          <p:cNvPr id="7" name="Picture 6">
            <a:extLst>
              <a:ext uri="{FF2B5EF4-FFF2-40B4-BE49-F238E27FC236}">
                <a16:creationId xmlns:a16="http://schemas.microsoft.com/office/drawing/2014/main" id="{B4FBFA97-40CB-5442-9C95-133136C2B6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912" y="0"/>
            <a:ext cx="10287000" cy="6858000"/>
          </a:xfrm>
          <a:prstGeom prst="rect">
            <a:avLst/>
          </a:prstGeom>
        </p:spPr>
      </p:pic>
      <p:pic>
        <p:nvPicPr>
          <p:cNvPr id="13" name="Picture 12">
            <a:extLst>
              <a:ext uri="{FF2B5EF4-FFF2-40B4-BE49-F238E27FC236}">
                <a16:creationId xmlns:a16="http://schemas.microsoft.com/office/drawing/2014/main" id="{D654F96B-A4CB-824E-B0E8-BEA822B4F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912" y="0"/>
            <a:ext cx="10287000" cy="6858000"/>
          </a:xfrm>
          <a:prstGeom prst="rect">
            <a:avLst/>
          </a:prstGeom>
        </p:spPr>
      </p:pic>
      <p:pic>
        <p:nvPicPr>
          <p:cNvPr id="15" name="Picture 14">
            <a:extLst>
              <a:ext uri="{FF2B5EF4-FFF2-40B4-BE49-F238E27FC236}">
                <a16:creationId xmlns:a16="http://schemas.microsoft.com/office/drawing/2014/main" id="{E69DFB76-1093-0D41-A0D5-4FFF7FB539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50190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8EBD-41B8-A445-BAD2-B8339EA95C3F}"/>
              </a:ext>
            </a:extLst>
          </p:cNvPr>
          <p:cNvSpPr>
            <a:spLocks noGrp="1"/>
          </p:cNvSpPr>
          <p:nvPr>
            <p:ph type="title"/>
          </p:nvPr>
        </p:nvSpPr>
        <p:spPr/>
        <p:txBody>
          <a:bodyPr/>
          <a:lstStyle/>
          <a:p>
            <a:r>
              <a:rPr lang="en-US" dirty="0"/>
              <a:t>David and Frances</a:t>
            </a:r>
          </a:p>
        </p:txBody>
      </p:sp>
      <p:pic>
        <p:nvPicPr>
          <p:cNvPr id="7" name="Content Placeholder 6">
            <a:extLst>
              <a:ext uri="{FF2B5EF4-FFF2-40B4-BE49-F238E27FC236}">
                <a16:creationId xmlns:a16="http://schemas.microsoft.com/office/drawing/2014/main" id="{56D4508B-2679-BE4E-8F57-B1DFA78526D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834833" y="178242"/>
            <a:ext cx="4168313" cy="3124200"/>
          </a:xfrm>
        </p:spPr>
      </p:pic>
      <p:pic>
        <p:nvPicPr>
          <p:cNvPr id="9" name="Picture 8">
            <a:extLst>
              <a:ext uri="{FF2B5EF4-FFF2-40B4-BE49-F238E27FC236}">
                <a16:creationId xmlns:a16="http://schemas.microsoft.com/office/drawing/2014/main" id="{89021189-6E0C-3D48-9D04-77A14D9459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387" y="1866441"/>
            <a:ext cx="7071622" cy="4713264"/>
          </a:xfrm>
          <a:prstGeom prst="rect">
            <a:avLst/>
          </a:prstGeom>
        </p:spPr>
      </p:pic>
    </p:spTree>
    <p:extLst>
      <p:ext uri="{BB962C8B-B14F-4D97-AF65-F5344CB8AC3E}">
        <p14:creationId xmlns:p14="http://schemas.microsoft.com/office/powerpoint/2010/main" val="739689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724092-0801-F744-A011-857423960C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3348" y="92766"/>
            <a:ext cx="4430643" cy="6645964"/>
          </a:xfrm>
          <a:prstGeom prst="rect">
            <a:avLst/>
          </a:prstGeom>
        </p:spPr>
      </p:pic>
      <p:pic>
        <p:nvPicPr>
          <p:cNvPr id="10" name="Picture 9">
            <a:extLst>
              <a:ext uri="{FF2B5EF4-FFF2-40B4-BE49-F238E27FC236}">
                <a16:creationId xmlns:a16="http://schemas.microsoft.com/office/drawing/2014/main" id="{03B145A1-153D-A549-9E95-7FA38EBE4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511" y="1828800"/>
            <a:ext cx="6589644" cy="4393096"/>
          </a:xfrm>
          <a:prstGeom prst="rect">
            <a:avLst/>
          </a:prstGeom>
        </p:spPr>
      </p:pic>
    </p:spTree>
    <p:extLst>
      <p:ext uri="{BB962C8B-B14F-4D97-AF65-F5344CB8AC3E}">
        <p14:creationId xmlns:p14="http://schemas.microsoft.com/office/powerpoint/2010/main" val="2467580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3D3AF1-1307-E04D-8275-695848749DD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492196" y="769886"/>
            <a:ext cx="9350734" cy="5176299"/>
          </a:xfrm>
        </p:spPr>
      </p:pic>
      <p:pic>
        <p:nvPicPr>
          <p:cNvPr id="7" name="Picture 6">
            <a:extLst>
              <a:ext uri="{FF2B5EF4-FFF2-40B4-BE49-F238E27FC236}">
                <a16:creationId xmlns:a16="http://schemas.microsoft.com/office/drawing/2014/main" id="{4C7688A9-691D-6C4A-A35D-9F31FCDD47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2807" y="0"/>
            <a:ext cx="10289512" cy="6858000"/>
          </a:xfrm>
          <a:prstGeom prst="rect">
            <a:avLst/>
          </a:prstGeom>
        </p:spPr>
      </p:pic>
      <p:pic>
        <p:nvPicPr>
          <p:cNvPr id="9" name="Picture 8">
            <a:extLst>
              <a:ext uri="{FF2B5EF4-FFF2-40B4-BE49-F238E27FC236}">
                <a16:creationId xmlns:a16="http://schemas.microsoft.com/office/drawing/2014/main" id="{FEDA10D0-AC84-1C4E-92F4-1E5B3D3046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7721" y="47708"/>
            <a:ext cx="9415209" cy="6762584"/>
          </a:xfrm>
          <a:prstGeom prst="rect">
            <a:avLst/>
          </a:prstGeom>
        </p:spPr>
      </p:pic>
      <p:pic>
        <p:nvPicPr>
          <p:cNvPr id="13" name="Picture 12">
            <a:extLst>
              <a:ext uri="{FF2B5EF4-FFF2-40B4-BE49-F238E27FC236}">
                <a16:creationId xmlns:a16="http://schemas.microsoft.com/office/drawing/2014/main" id="{B5246F56-6DAE-984A-AEEC-D203B1ED66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3325" y="-47708"/>
            <a:ext cx="9144000" cy="6858000"/>
          </a:xfrm>
          <a:prstGeom prst="rect">
            <a:avLst/>
          </a:prstGeom>
        </p:spPr>
      </p:pic>
      <p:pic>
        <p:nvPicPr>
          <p:cNvPr id="6" name="Picture 5">
            <a:extLst>
              <a:ext uri="{FF2B5EF4-FFF2-40B4-BE49-F238E27FC236}">
                <a16:creationId xmlns:a16="http://schemas.microsoft.com/office/drawing/2014/main" id="{0383DB8A-4179-BC48-9DDE-3B8E97CC3D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5319" y="0"/>
            <a:ext cx="10287000" cy="6858000"/>
          </a:xfrm>
          <a:prstGeom prst="rect">
            <a:avLst/>
          </a:prstGeom>
        </p:spPr>
      </p:pic>
    </p:spTree>
    <p:extLst>
      <p:ext uri="{BB962C8B-B14F-4D97-AF65-F5344CB8AC3E}">
        <p14:creationId xmlns:p14="http://schemas.microsoft.com/office/powerpoint/2010/main" val="93900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AF62-68A9-0A4F-8ABE-520A5358755E}"/>
              </a:ext>
            </a:extLst>
          </p:cNvPr>
          <p:cNvSpPr>
            <a:spLocks noGrp="1"/>
          </p:cNvSpPr>
          <p:nvPr>
            <p:ph type="title"/>
          </p:nvPr>
        </p:nvSpPr>
        <p:spPr/>
        <p:txBody>
          <a:bodyPr/>
          <a:lstStyle/>
          <a:p>
            <a:r>
              <a:rPr lang="en-US" dirty="0"/>
              <a:t>World</a:t>
            </a:r>
            <a:br>
              <a:rPr lang="en-US" dirty="0"/>
            </a:br>
            <a:r>
              <a:rPr lang="en-US" dirty="0"/>
              <a:t>heritage</a:t>
            </a:r>
            <a:br>
              <a:rPr lang="en-US" dirty="0"/>
            </a:br>
            <a:r>
              <a:rPr lang="en-US" dirty="0"/>
              <a:t>coast</a:t>
            </a:r>
          </a:p>
        </p:txBody>
      </p:sp>
      <p:pic>
        <p:nvPicPr>
          <p:cNvPr id="8" name="Picture 7">
            <a:extLst>
              <a:ext uri="{FF2B5EF4-FFF2-40B4-BE49-F238E27FC236}">
                <a16:creationId xmlns:a16="http://schemas.microsoft.com/office/drawing/2014/main" id="{4AABD0E2-0E98-DA4D-9DC4-083970778C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6454" y="512064"/>
            <a:ext cx="8833625" cy="5889083"/>
          </a:xfrm>
          <a:prstGeom prst="rect">
            <a:avLst/>
          </a:prstGeom>
        </p:spPr>
      </p:pic>
      <p:pic>
        <p:nvPicPr>
          <p:cNvPr id="12" name="Picture 11">
            <a:extLst>
              <a:ext uri="{FF2B5EF4-FFF2-40B4-BE49-F238E27FC236}">
                <a16:creationId xmlns:a16="http://schemas.microsoft.com/office/drawing/2014/main" id="{9EC10B30-FF5A-864C-B2C2-6E875E1170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900" y="57306"/>
            <a:ext cx="10091312" cy="6727542"/>
          </a:xfrm>
          <a:prstGeom prst="rect">
            <a:avLst/>
          </a:prstGeom>
        </p:spPr>
      </p:pic>
      <p:pic>
        <p:nvPicPr>
          <p:cNvPr id="15" name="Picture 14">
            <a:extLst>
              <a:ext uri="{FF2B5EF4-FFF2-40B4-BE49-F238E27FC236}">
                <a16:creationId xmlns:a16="http://schemas.microsoft.com/office/drawing/2014/main" id="{30B87A1D-3C93-854E-8EAA-FB4BC0834C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0411" y="-7923"/>
            <a:ext cx="10287000" cy="6858000"/>
          </a:xfrm>
          <a:prstGeom prst="rect">
            <a:avLst/>
          </a:prstGeom>
        </p:spPr>
      </p:pic>
      <p:pic>
        <p:nvPicPr>
          <p:cNvPr id="17" name="Picture 16">
            <a:extLst>
              <a:ext uri="{FF2B5EF4-FFF2-40B4-BE49-F238E27FC236}">
                <a16:creationId xmlns:a16="http://schemas.microsoft.com/office/drawing/2014/main" id="{EA94B83B-E784-534B-9A2C-BE311BFDE8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7900" y="0"/>
            <a:ext cx="10287000" cy="6858000"/>
          </a:xfrm>
          <a:prstGeom prst="rect">
            <a:avLst/>
          </a:prstGeom>
        </p:spPr>
      </p:pic>
      <p:pic>
        <p:nvPicPr>
          <p:cNvPr id="19" name="Picture 18">
            <a:extLst>
              <a:ext uri="{FF2B5EF4-FFF2-40B4-BE49-F238E27FC236}">
                <a16:creationId xmlns:a16="http://schemas.microsoft.com/office/drawing/2014/main" id="{F2E81BC8-56EB-D744-9614-3D4FA5BF55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5389" y="-15846"/>
            <a:ext cx="10287000" cy="6858000"/>
          </a:xfrm>
          <a:prstGeom prst="rect">
            <a:avLst/>
          </a:prstGeom>
        </p:spPr>
      </p:pic>
    </p:spTree>
    <p:extLst>
      <p:ext uri="{BB962C8B-B14F-4D97-AF65-F5344CB8AC3E}">
        <p14:creationId xmlns:p14="http://schemas.microsoft.com/office/powerpoint/2010/main" val="216173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2"/>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5"/>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0CF1D-0F20-244C-A6CE-634C9ED1BBCA}"/>
              </a:ext>
            </a:extLst>
          </p:cNvPr>
          <p:cNvSpPr>
            <a:spLocks noGrp="1"/>
          </p:cNvSpPr>
          <p:nvPr>
            <p:ph type="title"/>
          </p:nvPr>
        </p:nvSpPr>
        <p:spPr>
          <a:xfrm>
            <a:off x="1103313" y="1574800"/>
            <a:ext cx="9905998" cy="1905000"/>
          </a:xfrm>
        </p:spPr>
        <p:txBody>
          <a:bodyPr/>
          <a:lstStyle/>
          <a:p>
            <a:r>
              <a:rPr lang="en-US" dirty="0"/>
              <a:t>Petroglyphs</a:t>
            </a:r>
          </a:p>
        </p:txBody>
      </p:sp>
      <p:pic>
        <p:nvPicPr>
          <p:cNvPr id="5" name="Picture 4">
            <a:extLst>
              <a:ext uri="{FF2B5EF4-FFF2-40B4-BE49-F238E27FC236}">
                <a16:creationId xmlns:a16="http://schemas.microsoft.com/office/drawing/2014/main" id="{E13BFBCF-6DB2-A244-96A2-E080616C42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5900" y="800100"/>
            <a:ext cx="8039100" cy="5359400"/>
          </a:xfrm>
          <a:prstGeom prst="rect">
            <a:avLst/>
          </a:prstGeom>
        </p:spPr>
      </p:pic>
      <p:pic>
        <p:nvPicPr>
          <p:cNvPr id="7" name="Picture 6">
            <a:extLst>
              <a:ext uri="{FF2B5EF4-FFF2-40B4-BE49-F238E27FC236}">
                <a16:creationId xmlns:a16="http://schemas.microsoft.com/office/drawing/2014/main" id="{239C0814-4316-FB4A-B348-5013757C15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pic>
        <p:nvPicPr>
          <p:cNvPr id="9" name="Picture 8">
            <a:extLst>
              <a:ext uri="{FF2B5EF4-FFF2-40B4-BE49-F238E27FC236}">
                <a16:creationId xmlns:a16="http://schemas.microsoft.com/office/drawing/2014/main" id="{9DFC7A22-4DD4-7E44-B066-0A4557DE12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500" y="50800"/>
            <a:ext cx="10287000" cy="6858000"/>
          </a:xfrm>
          <a:prstGeom prst="rect">
            <a:avLst/>
          </a:prstGeom>
        </p:spPr>
      </p:pic>
      <p:pic>
        <p:nvPicPr>
          <p:cNvPr id="11" name="Picture 10">
            <a:extLst>
              <a:ext uri="{FF2B5EF4-FFF2-40B4-BE49-F238E27FC236}">
                <a16:creationId xmlns:a16="http://schemas.microsoft.com/office/drawing/2014/main" id="{14D0EFEE-CC8C-A744-9D7A-6D7A9543F1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pic>
        <p:nvPicPr>
          <p:cNvPr id="13" name="Picture 12">
            <a:extLst>
              <a:ext uri="{FF2B5EF4-FFF2-40B4-BE49-F238E27FC236}">
                <a16:creationId xmlns:a16="http://schemas.microsoft.com/office/drawing/2014/main" id="{141A2E95-7BAF-F24C-87F1-4E0AC23C27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pic>
        <p:nvPicPr>
          <p:cNvPr id="15" name="Picture 14">
            <a:extLst>
              <a:ext uri="{FF2B5EF4-FFF2-40B4-BE49-F238E27FC236}">
                <a16:creationId xmlns:a16="http://schemas.microsoft.com/office/drawing/2014/main" id="{144BF550-DF74-D445-AE50-5A2B632240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275528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9"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BC4E-443F-344F-ADF7-ADFFEDDCCF95}"/>
              </a:ext>
            </a:extLst>
          </p:cNvPr>
          <p:cNvSpPr>
            <a:spLocks noGrp="1"/>
          </p:cNvSpPr>
          <p:nvPr>
            <p:ph type="title"/>
          </p:nvPr>
        </p:nvSpPr>
        <p:spPr/>
        <p:txBody>
          <a:bodyPr/>
          <a:lstStyle/>
          <a:p>
            <a:r>
              <a:rPr lang="en-US" dirty="0"/>
              <a:t>Even Western Australia is HUGE…</a:t>
            </a:r>
          </a:p>
        </p:txBody>
      </p:sp>
      <p:pic>
        <p:nvPicPr>
          <p:cNvPr id="5" name="Content Placeholder 4">
            <a:extLst>
              <a:ext uri="{FF2B5EF4-FFF2-40B4-BE49-F238E27FC236}">
                <a16:creationId xmlns:a16="http://schemas.microsoft.com/office/drawing/2014/main" id="{0B737488-55AA-FE4A-96E6-8C6DBF9006B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0043" y="2091558"/>
            <a:ext cx="6279977" cy="4403834"/>
          </a:xfrm>
        </p:spPr>
      </p:pic>
      <p:sp>
        <p:nvSpPr>
          <p:cNvPr id="6" name="TextBox 5">
            <a:extLst>
              <a:ext uri="{FF2B5EF4-FFF2-40B4-BE49-F238E27FC236}">
                <a16:creationId xmlns:a16="http://schemas.microsoft.com/office/drawing/2014/main" id="{F3748639-7FAD-264F-A0C2-1915BD47807B}"/>
              </a:ext>
            </a:extLst>
          </p:cNvPr>
          <p:cNvSpPr txBox="1"/>
          <p:nvPr/>
        </p:nvSpPr>
        <p:spPr>
          <a:xfrm>
            <a:off x="7081512" y="1921420"/>
            <a:ext cx="4729655" cy="6186309"/>
          </a:xfrm>
          <a:prstGeom prst="rect">
            <a:avLst/>
          </a:prstGeom>
          <a:noFill/>
        </p:spPr>
        <p:txBody>
          <a:bodyPr wrap="square" rtlCol="0">
            <a:spAutoFit/>
          </a:bodyPr>
          <a:lstStyle/>
          <a:p>
            <a:pPr marL="285750" indent="-285750">
              <a:buFont typeface="Arial" panose="020B0604020202020204" pitchFamily="34" charset="0"/>
              <a:buChar char="•"/>
            </a:pPr>
            <a:r>
              <a:rPr lang="en-US" dirty="0"/>
              <a:t>2.5 million km</a:t>
            </a:r>
            <a:r>
              <a:rPr lang="en-US" baseline="30000" dirty="0"/>
              <a:t>2</a:t>
            </a:r>
            <a:br>
              <a:rPr lang="en-US" baseline="30000" dirty="0"/>
            </a:br>
            <a:r>
              <a:rPr lang="en-US" baseline="30000" dirty="0"/>
              <a:t>  </a:t>
            </a:r>
            <a:r>
              <a:rPr lang="en-US" dirty="0"/>
              <a:t>(~ Texas + Alaska)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Second largest country subdivision in the world (after Russia’s Sakha Republic)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much more empty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2.6 million people</a:t>
            </a:r>
          </a:p>
          <a:p>
            <a:r>
              <a:rPr lang="en-US" dirty="0"/>
              <a:t>         (1.7 m in Perth, 92% in the SW)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second largest WA city has a population of just 71,000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 person per km</a:t>
            </a:r>
            <a:r>
              <a:rPr lang="en-US" baseline="30000" dirty="0"/>
              <a:t>2 </a:t>
            </a:r>
            <a:r>
              <a:rPr lang="en-US" dirty="0"/>
              <a:t>(average)</a:t>
            </a:r>
            <a:br>
              <a:rPr lang="en-US" dirty="0"/>
            </a:br>
            <a:r>
              <a:rPr lang="en-US" dirty="0"/>
              <a:t>  even MT and WY have 2 / km</a:t>
            </a:r>
            <a:r>
              <a:rPr lang="en-US" baseline="30000" dirty="0"/>
              <a:t>2</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p:txBody>
      </p:sp>
      <p:cxnSp>
        <p:nvCxnSpPr>
          <p:cNvPr id="4" name="Straight Connector 3">
            <a:extLst>
              <a:ext uri="{FF2B5EF4-FFF2-40B4-BE49-F238E27FC236}">
                <a16:creationId xmlns:a16="http://schemas.microsoft.com/office/drawing/2014/main" id="{22FEB11D-2792-584F-8229-CBA70A5E2653}"/>
              </a:ext>
            </a:extLst>
          </p:cNvPr>
          <p:cNvCxnSpPr/>
          <p:nvPr/>
        </p:nvCxnSpPr>
        <p:spPr>
          <a:xfrm>
            <a:off x="2564524" y="2774731"/>
            <a:ext cx="105104" cy="251197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B5DE22-E9E5-4E4F-B550-518BDE672794}"/>
              </a:ext>
            </a:extLst>
          </p:cNvPr>
          <p:cNvCxnSpPr>
            <a:cxnSpLocks/>
          </p:cNvCxnSpPr>
          <p:nvPr/>
        </p:nvCxnSpPr>
        <p:spPr>
          <a:xfrm>
            <a:off x="2293775" y="2740572"/>
            <a:ext cx="118349" cy="264546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971FCF-115C-4D4A-9421-5CABCCE6BE48}"/>
              </a:ext>
            </a:extLst>
          </p:cNvPr>
          <p:cNvCxnSpPr/>
          <p:nvPr/>
        </p:nvCxnSpPr>
        <p:spPr>
          <a:xfrm>
            <a:off x="2166028" y="2874067"/>
            <a:ext cx="105104" cy="251197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B54F02-E59E-A642-89F7-A6C708BCF366}"/>
              </a:ext>
            </a:extLst>
          </p:cNvPr>
          <p:cNvCxnSpPr/>
          <p:nvPr/>
        </p:nvCxnSpPr>
        <p:spPr>
          <a:xfrm>
            <a:off x="2040512" y="3037489"/>
            <a:ext cx="105104" cy="251197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6C3AA9-E076-9C43-AC23-1F1B2F5884C3}"/>
              </a:ext>
            </a:extLst>
          </p:cNvPr>
          <p:cNvCxnSpPr>
            <a:cxnSpLocks/>
          </p:cNvCxnSpPr>
          <p:nvPr/>
        </p:nvCxnSpPr>
        <p:spPr>
          <a:xfrm>
            <a:off x="1908524" y="3200929"/>
            <a:ext cx="111576" cy="241581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A8DEC38-72A0-F342-927F-54E8389F61BB}"/>
              </a:ext>
            </a:extLst>
          </p:cNvPr>
          <p:cNvCxnSpPr>
            <a:cxnSpLocks/>
          </p:cNvCxnSpPr>
          <p:nvPr/>
        </p:nvCxnSpPr>
        <p:spPr>
          <a:xfrm>
            <a:off x="2422527" y="2740572"/>
            <a:ext cx="94701" cy="2546131"/>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FBAAB6-1711-3741-9F9C-A88A3E660695}"/>
              </a:ext>
            </a:extLst>
          </p:cNvPr>
          <p:cNvCxnSpPr>
            <a:cxnSpLocks/>
          </p:cNvCxnSpPr>
          <p:nvPr/>
        </p:nvCxnSpPr>
        <p:spPr>
          <a:xfrm>
            <a:off x="1378915" y="3699038"/>
            <a:ext cx="117387" cy="2077294"/>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BF7E3E-4F6B-0D4A-8729-6EAE22EE89B7}"/>
              </a:ext>
            </a:extLst>
          </p:cNvPr>
          <p:cNvCxnSpPr>
            <a:cxnSpLocks/>
          </p:cNvCxnSpPr>
          <p:nvPr/>
        </p:nvCxnSpPr>
        <p:spPr>
          <a:xfrm>
            <a:off x="1520420" y="3592487"/>
            <a:ext cx="95587" cy="2072333"/>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E9AD546-C3EA-3441-A61D-67353141928B}"/>
              </a:ext>
            </a:extLst>
          </p:cNvPr>
          <p:cNvCxnSpPr>
            <a:cxnSpLocks/>
          </p:cNvCxnSpPr>
          <p:nvPr/>
        </p:nvCxnSpPr>
        <p:spPr>
          <a:xfrm>
            <a:off x="1651020" y="3454956"/>
            <a:ext cx="114044" cy="2209864"/>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58E48F-78F4-5A49-BE8B-FE01090F16F7}"/>
              </a:ext>
            </a:extLst>
          </p:cNvPr>
          <p:cNvCxnSpPr/>
          <p:nvPr/>
        </p:nvCxnSpPr>
        <p:spPr>
          <a:xfrm>
            <a:off x="1768407" y="3152848"/>
            <a:ext cx="105104" cy="251197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A3C0200-5F01-1448-AB4D-89259244C963}"/>
              </a:ext>
            </a:extLst>
          </p:cNvPr>
          <p:cNvCxnSpPr>
            <a:cxnSpLocks/>
          </p:cNvCxnSpPr>
          <p:nvPr/>
        </p:nvCxnSpPr>
        <p:spPr>
          <a:xfrm>
            <a:off x="948592" y="3782058"/>
            <a:ext cx="90406" cy="1603981"/>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EB414B1-865E-F646-B4AF-48882A2F47F6}"/>
              </a:ext>
            </a:extLst>
          </p:cNvPr>
          <p:cNvCxnSpPr>
            <a:cxnSpLocks/>
          </p:cNvCxnSpPr>
          <p:nvPr/>
        </p:nvCxnSpPr>
        <p:spPr>
          <a:xfrm>
            <a:off x="1096751" y="3782058"/>
            <a:ext cx="127446" cy="1994274"/>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E098EF-FB2A-424D-B6E2-9EDAFC93502C}"/>
              </a:ext>
            </a:extLst>
          </p:cNvPr>
          <p:cNvCxnSpPr>
            <a:cxnSpLocks/>
          </p:cNvCxnSpPr>
          <p:nvPr/>
        </p:nvCxnSpPr>
        <p:spPr>
          <a:xfrm>
            <a:off x="1263455" y="3699038"/>
            <a:ext cx="104565" cy="2175551"/>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3081A3C-FAF9-644F-992B-A59DD54DF1E1}"/>
              </a:ext>
            </a:extLst>
          </p:cNvPr>
          <p:cNvCxnSpPr>
            <a:cxnSpLocks/>
          </p:cNvCxnSpPr>
          <p:nvPr/>
        </p:nvCxnSpPr>
        <p:spPr>
          <a:xfrm>
            <a:off x="801535" y="3981420"/>
            <a:ext cx="65629" cy="973604"/>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991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C2D8-3258-D544-9885-16A46BB71CD0}"/>
              </a:ext>
            </a:extLst>
          </p:cNvPr>
          <p:cNvSpPr>
            <a:spLocks noGrp="1"/>
          </p:cNvSpPr>
          <p:nvPr>
            <p:ph type="title"/>
          </p:nvPr>
        </p:nvSpPr>
        <p:spPr/>
        <p:txBody>
          <a:bodyPr/>
          <a:lstStyle/>
          <a:p>
            <a:r>
              <a:rPr lang="en-US" dirty="0"/>
              <a:t>The </a:t>
            </a:r>
            <a:r>
              <a:rPr lang="en-US" dirty="0" err="1"/>
              <a:t>Munja</a:t>
            </a:r>
            <a:r>
              <a:rPr lang="en-US" dirty="0"/>
              <a:t> </a:t>
            </a:r>
            <a:r>
              <a:rPr lang="en-US" dirty="0" err="1"/>
              <a:t>TracK</a:t>
            </a:r>
            <a:br>
              <a:rPr lang="en-US" dirty="0"/>
            </a:br>
            <a:r>
              <a:rPr lang="en-US" dirty="0"/>
              <a:t>&amp; </a:t>
            </a:r>
            <a:r>
              <a:rPr lang="en-US" dirty="0" err="1"/>
              <a:t>Bachsten</a:t>
            </a:r>
            <a:r>
              <a:rPr lang="en-US" dirty="0"/>
              <a:t> Bush Camp</a:t>
            </a:r>
          </a:p>
        </p:txBody>
      </p:sp>
      <p:pic>
        <p:nvPicPr>
          <p:cNvPr id="5" name="Content Placeholder 4">
            <a:extLst>
              <a:ext uri="{FF2B5EF4-FFF2-40B4-BE49-F238E27FC236}">
                <a16:creationId xmlns:a16="http://schemas.microsoft.com/office/drawing/2014/main" id="{20119627-A867-D14B-BBED-34010F67849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83809" y="2057400"/>
            <a:ext cx="7962911" cy="4800600"/>
          </a:xfrm>
        </p:spPr>
      </p:pic>
      <p:pic>
        <p:nvPicPr>
          <p:cNvPr id="7" name="Picture 6">
            <a:extLst>
              <a:ext uri="{FF2B5EF4-FFF2-40B4-BE49-F238E27FC236}">
                <a16:creationId xmlns:a16="http://schemas.microsoft.com/office/drawing/2014/main" id="{E84001AB-CBC9-4840-8787-31FBE07B90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75316" y="190824"/>
            <a:ext cx="5143500" cy="6472362"/>
          </a:xfrm>
          <a:prstGeom prst="rect">
            <a:avLst/>
          </a:prstGeom>
        </p:spPr>
      </p:pic>
      <p:pic>
        <p:nvPicPr>
          <p:cNvPr id="6" name="Picture 5">
            <a:extLst>
              <a:ext uri="{FF2B5EF4-FFF2-40B4-BE49-F238E27FC236}">
                <a16:creationId xmlns:a16="http://schemas.microsoft.com/office/drawing/2014/main" id="{42DBFE37-9D55-3B4A-9A52-F558C9EED3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pic>
        <p:nvPicPr>
          <p:cNvPr id="12" name="Picture 11">
            <a:extLst>
              <a:ext uri="{FF2B5EF4-FFF2-40B4-BE49-F238E27FC236}">
                <a16:creationId xmlns:a16="http://schemas.microsoft.com/office/drawing/2014/main" id="{1D315016-6D81-F244-BC6A-F1DC7C5F52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pic>
        <p:nvPicPr>
          <p:cNvPr id="10" name="Picture 9">
            <a:extLst>
              <a:ext uri="{FF2B5EF4-FFF2-40B4-BE49-F238E27FC236}">
                <a16:creationId xmlns:a16="http://schemas.microsoft.com/office/drawing/2014/main" id="{A531FE29-1331-AF42-84BF-0FE145D6D2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60000" y="-150000"/>
            <a:ext cx="4739056" cy="7108584"/>
          </a:xfrm>
          <a:prstGeom prst="rect">
            <a:avLst/>
          </a:prstGeom>
        </p:spPr>
      </p:pic>
    </p:spTree>
    <p:extLst>
      <p:ext uri="{BB962C8B-B14F-4D97-AF65-F5344CB8AC3E}">
        <p14:creationId xmlns:p14="http://schemas.microsoft.com/office/powerpoint/2010/main" val="42128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A07E4C-7301-CD4F-A495-721E8491D69B}"/>
              </a:ext>
            </a:extLst>
          </p:cNvPr>
          <p:cNvSpPr>
            <a:spLocks noGrp="1"/>
          </p:cNvSpPr>
          <p:nvPr>
            <p:ph type="title"/>
          </p:nvPr>
        </p:nvSpPr>
        <p:spPr>
          <a:xfrm>
            <a:off x="824484" y="2186609"/>
            <a:ext cx="9905998" cy="1905000"/>
          </a:xfrm>
        </p:spPr>
        <p:txBody>
          <a:bodyPr/>
          <a:lstStyle/>
          <a:p>
            <a:r>
              <a:rPr lang="en-US" dirty="0"/>
              <a:t>Mud Map #1</a:t>
            </a:r>
          </a:p>
        </p:txBody>
      </p:sp>
      <p:pic>
        <p:nvPicPr>
          <p:cNvPr id="8" name="Picture 7">
            <a:extLst>
              <a:ext uri="{FF2B5EF4-FFF2-40B4-BE49-F238E27FC236}">
                <a16:creationId xmlns:a16="http://schemas.microsoft.com/office/drawing/2014/main" id="{01E903FA-D2EB-BA4F-AC01-40CC02E651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pic>
        <p:nvPicPr>
          <p:cNvPr id="12" name="Picture 11">
            <a:extLst>
              <a:ext uri="{FF2B5EF4-FFF2-40B4-BE49-F238E27FC236}">
                <a16:creationId xmlns:a16="http://schemas.microsoft.com/office/drawing/2014/main" id="{F2180410-DADF-8445-9D81-7B45EDA3AD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1424" y="0"/>
            <a:ext cx="5687568" cy="5766017"/>
          </a:xfrm>
          <a:prstGeom prst="rect">
            <a:avLst/>
          </a:prstGeom>
        </p:spPr>
      </p:pic>
      <p:pic>
        <p:nvPicPr>
          <p:cNvPr id="3" name="Picture 2">
            <a:extLst>
              <a:ext uri="{FF2B5EF4-FFF2-40B4-BE49-F238E27FC236}">
                <a16:creationId xmlns:a16="http://schemas.microsoft.com/office/drawing/2014/main" id="{C83A5245-CB74-D14D-9DB6-37A1EF0170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4484" y="91440"/>
            <a:ext cx="10543032" cy="6675120"/>
          </a:xfrm>
          <a:prstGeom prst="rect">
            <a:avLst/>
          </a:prstGeom>
        </p:spPr>
      </p:pic>
    </p:spTree>
    <p:extLst>
      <p:ext uri="{BB962C8B-B14F-4D97-AF65-F5344CB8AC3E}">
        <p14:creationId xmlns:p14="http://schemas.microsoft.com/office/powerpoint/2010/main" val="69933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166A56-3687-0F4A-801F-3881D2E9ADFF}"/>
              </a:ext>
            </a:extLst>
          </p:cNvPr>
          <p:cNvSpPr>
            <a:spLocks noGrp="1"/>
          </p:cNvSpPr>
          <p:nvPr>
            <p:ph type="title"/>
          </p:nvPr>
        </p:nvSpPr>
        <p:spPr>
          <a:xfrm>
            <a:off x="1076273" y="2186609"/>
            <a:ext cx="9905998" cy="1905000"/>
          </a:xfrm>
        </p:spPr>
        <p:txBody>
          <a:bodyPr/>
          <a:lstStyle/>
          <a:p>
            <a:r>
              <a:rPr lang="en-US" dirty="0"/>
              <a:t>Mud Map #2</a:t>
            </a:r>
          </a:p>
        </p:txBody>
      </p:sp>
      <p:pic>
        <p:nvPicPr>
          <p:cNvPr id="12" name="Picture 11">
            <a:extLst>
              <a:ext uri="{FF2B5EF4-FFF2-40B4-BE49-F238E27FC236}">
                <a16:creationId xmlns:a16="http://schemas.microsoft.com/office/drawing/2014/main" id="{880D8D0F-5FD8-6E42-B32E-C9B6F26D7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 y="0"/>
            <a:ext cx="10287000" cy="6858000"/>
          </a:xfrm>
          <a:prstGeom prst="rect">
            <a:avLst/>
          </a:prstGeom>
        </p:spPr>
      </p:pic>
      <p:pic>
        <p:nvPicPr>
          <p:cNvPr id="20" name="Picture 19">
            <a:extLst>
              <a:ext uri="{FF2B5EF4-FFF2-40B4-BE49-F238E27FC236}">
                <a16:creationId xmlns:a16="http://schemas.microsoft.com/office/drawing/2014/main" id="{CD528936-2299-D946-ADF6-D20CD4C3CE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548" y="0"/>
            <a:ext cx="10287000" cy="6858000"/>
          </a:xfrm>
          <a:prstGeom prst="rect">
            <a:avLst/>
          </a:prstGeom>
        </p:spPr>
      </p:pic>
      <p:pic>
        <p:nvPicPr>
          <p:cNvPr id="16" name="Picture 15">
            <a:extLst>
              <a:ext uri="{FF2B5EF4-FFF2-40B4-BE49-F238E27FC236}">
                <a16:creationId xmlns:a16="http://schemas.microsoft.com/office/drawing/2014/main" id="{B7C2F6FF-6772-4840-B661-6340B3EF56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6800" y="0"/>
            <a:ext cx="10287000" cy="6858000"/>
          </a:xfrm>
          <a:prstGeom prst="rect">
            <a:avLst/>
          </a:prstGeom>
        </p:spPr>
      </p:pic>
      <p:pic>
        <p:nvPicPr>
          <p:cNvPr id="18" name="Picture 17">
            <a:extLst>
              <a:ext uri="{FF2B5EF4-FFF2-40B4-BE49-F238E27FC236}">
                <a16:creationId xmlns:a16="http://schemas.microsoft.com/office/drawing/2014/main" id="{8C7F4809-5138-5840-AF2A-81F56A5F8C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8296" y="0"/>
            <a:ext cx="10287000" cy="6858000"/>
          </a:xfrm>
          <a:prstGeom prst="rect">
            <a:avLst/>
          </a:prstGeom>
        </p:spPr>
      </p:pic>
      <p:pic>
        <p:nvPicPr>
          <p:cNvPr id="14" name="Picture 13">
            <a:extLst>
              <a:ext uri="{FF2B5EF4-FFF2-40B4-BE49-F238E27FC236}">
                <a16:creationId xmlns:a16="http://schemas.microsoft.com/office/drawing/2014/main" id="{C3BA08BA-2C2D-1E4D-B63F-26609D802E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4044" y="0"/>
            <a:ext cx="10287000" cy="6858000"/>
          </a:xfrm>
          <a:prstGeom prst="rect">
            <a:avLst/>
          </a:prstGeom>
        </p:spPr>
      </p:pic>
      <p:pic>
        <p:nvPicPr>
          <p:cNvPr id="8" name="Picture 7">
            <a:extLst>
              <a:ext uri="{FF2B5EF4-FFF2-40B4-BE49-F238E27FC236}">
                <a16:creationId xmlns:a16="http://schemas.microsoft.com/office/drawing/2014/main" id="{AD0FF3E2-5B35-3449-B906-F51081CB3D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4674" y="0"/>
            <a:ext cx="10287000" cy="6858000"/>
          </a:xfrm>
          <a:prstGeom prst="rect">
            <a:avLst/>
          </a:prstGeom>
        </p:spPr>
      </p:pic>
    </p:spTree>
    <p:extLst>
      <p:ext uri="{BB962C8B-B14F-4D97-AF65-F5344CB8AC3E}">
        <p14:creationId xmlns:p14="http://schemas.microsoft.com/office/powerpoint/2010/main" val="410820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0"/>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7A02DC-9644-7B49-9214-1A893A1AAF03}"/>
              </a:ext>
            </a:extLst>
          </p:cNvPr>
          <p:cNvSpPr>
            <a:spLocks noGrp="1"/>
          </p:cNvSpPr>
          <p:nvPr>
            <p:ph type="title"/>
          </p:nvPr>
        </p:nvSpPr>
        <p:spPr>
          <a:xfrm>
            <a:off x="1078506" y="2476499"/>
            <a:ext cx="9905998" cy="1905000"/>
          </a:xfrm>
        </p:spPr>
        <p:txBody>
          <a:bodyPr/>
          <a:lstStyle/>
          <a:p>
            <a:r>
              <a:rPr lang="en-US" dirty="0"/>
              <a:t>The Red Light District</a:t>
            </a:r>
          </a:p>
        </p:txBody>
      </p:sp>
      <p:pic>
        <p:nvPicPr>
          <p:cNvPr id="6" name="Picture 5">
            <a:extLst>
              <a:ext uri="{FF2B5EF4-FFF2-40B4-BE49-F238E27FC236}">
                <a16:creationId xmlns:a16="http://schemas.microsoft.com/office/drawing/2014/main" id="{F96DFD7A-FBB8-C34A-90DB-44577B1920E0}"/>
              </a:ext>
            </a:extLst>
          </p:cNvPr>
          <p:cNvPicPr>
            <a:picLocks noChangeAspect="1"/>
          </p:cNvPicPr>
          <p:nvPr/>
        </p:nvPicPr>
        <p:blipFill>
          <a:blip r:embed="rId3"/>
          <a:stretch>
            <a:fillRect/>
          </a:stretch>
        </p:blipFill>
        <p:spPr>
          <a:xfrm>
            <a:off x="1078506" y="0"/>
            <a:ext cx="10291020" cy="6858000"/>
          </a:xfrm>
          <a:prstGeom prst="rect">
            <a:avLst/>
          </a:prstGeom>
        </p:spPr>
      </p:pic>
      <p:pic>
        <p:nvPicPr>
          <p:cNvPr id="4" name="Picture 3">
            <a:extLst>
              <a:ext uri="{FF2B5EF4-FFF2-40B4-BE49-F238E27FC236}">
                <a16:creationId xmlns:a16="http://schemas.microsoft.com/office/drawing/2014/main" id="{34665A4B-5D1F-3441-AC43-0474B9CCC7D1}"/>
              </a:ext>
            </a:extLst>
          </p:cNvPr>
          <p:cNvPicPr>
            <a:picLocks noChangeAspect="1"/>
          </p:cNvPicPr>
          <p:nvPr/>
        </p:nvPicPr>
        <p:blipFill>
          <a:blip r:embed="rId4"/>
          <a:stretch>
            <a:fillRect/>
          </a:stretch>
        </p:blipFill>
        <p:spPr>
          <a:xfrm>
            <a:off x="1090210" y="19374"/>
            <a:ext cx="10291020" cy="6858000"/>
          </a:xfrm>
          <a:prstGeom prst="rect">
            <a:avLst/>
          </a:prstGeom>
        </p:spPr>
      </p:pic>
      <p:pic>
        <p:nvPicPr>
          <p:cNvPr id="5" name="Picture 4">
            <a:extLst>
              <a:ext uri="{FF2B5EF4-FFF2-40B4-BE49-F238E27FC236}">
                <a16:creationId xmlns:a16="http://schemas.microsoft.com/office/drawing/2014/main" id="{6D9984AD-A322-9948-9B3A-B447A27B2307}"/>
              </a:ext>
            </a:extLst>
          </p:cNvPr>
          <p:cNvPicPr>
            <a:picLocks noChangeAspect="1"/>
          </p:cNvPicPr>
          <p:nvPr/>
        </p:nvPicPr>
        <p:blipFill>
          <a:blip r:embed="rId5"/>
          <a:stretch>
            <a:fillRect/>
          </a:stretch>
        </p:blipFill>
        <p:spPr>
          <a:xfrm>
            <a:off x="1710518" y="456696"/>
            <a:ext cx="9026995" cy="5944607"/>
          </a:xfrm>
          <a:prstGeom prst="rect">
            <a:avLst/>
          </a:prstGeom>
        </p:spPr>
      </p:pic>
    </p:spTree>
    <p:extLst>
      <p:ext uri="{BB962C8B-B14F-4D97-AF65-F5344CB8AC3E}">
        <p14:creationId xmlns:p14="http://schemas.microsoft.com/office/powerpoint/2010/main" val="37586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122EB4-FC31-8948-8D4C-9205E37C62C0}"/>
              </a:ext>
            </a:extLst>
          </p:cNvPr>
          <p:cNvSpPr>
            <a:spLocks noGrp="1"/>
          </p:cNvSpPr>
          <p:nvPr>
            <p:ph type="title"/>
          </p:nvPr>
        </p:nvSpPr>
        <p:spPr>
          <a:xfrm>
            <a:off x="1282701" y="2382043"/>
            <a:ext cx="9905998" cy="1905000"/>
          </a:xfrm>
        </p:spPr>
        <p:txBody>
          <a:bodyPr/>
          <a:lstStyle/>
          <a:p>
            <a:r>
              <a:rPr lang="en-US" dirty="0"/>
              <a:t>Campsite entertainment</a:t>
            </a:r>
          </a:p>
        </p:txBody>
      </p:sp>
      <p:pic>
        <p:nvPicPr>
          <p:cNvPr id="7" name="Picture 6">
            <a:extLst>
              <a:ext uri="{FF2B5EF4-FFF2-40B4-BE49-F238E27FC236}">
                <a16:creationId xmlns:a16="http://schemas.microsoft.com/office/drawing/2014/main" id="{CA89A67D-E6FE-1F4D-A25F-8071056A3FB2}"/>
              </a:ext>
            </a:extLst>
          </p:cNvPr>
          <p:cNvPicPr>
            <a:picLocks noChangeAspect="1"/>
          </p:cNvPicPr>
          <p:nvPr/>
        </p:nvPicPr>
        <p:blipFill>
          <a:blip r:embed="rId3"/>
          <a:stretch>
            <a:fillRect/>
          </a:stretch>
        </p:blipFill>
        <p:spPr>
          <a:xfrm>
            <a:off x="2410063" y="1132184"/>
            <a:ext cx="7205249" cy="4404718"/>
          </a:xfrm>
          <a:prstGeom prst="rect">
            <a:avLst/>
          </a:prstGeom>
        </p:spPr>
      </p:pic>
      <p:pic>
        <p:nvPicPr>
          <p:cNvPr id="9" name="Picture 8">
            <a:extLst>
              <a:ext uri="{FF2B5EF4-FFF2-40B4-BE49-F238E27FC236}">
                <a16:creationId xmlns:a16="http://schemas.microsoft.com/office/drawing/2014/main" id="{CC081D6A-45E0-8A43-A171-AA47EB016D67}"/>
              </a:ext>
            </a:extLst>
          </p:cNvPr>
          <p:cNvPicPr>
            <a:picLocks noChangeAspect="1"/>
          </p:cNvPicPr>
          <p:nvPr/>
        </p:nvPicPr>
        <p:blipFill>
          <a:blip r:embed="rId4"/>
          <a:stretch>
            <a:fillRect/>
          </a:stretch>
        </p:blipFill>
        <p:spPr>
          <a:xfrm>
            <a:off x="0" y="1132184"/>
            <a:ext cx="12192000" cy="4419600"/>
          </a:xfrm>
          <a:prstGeom prst="rect">
            <a:avLst/>
          </a:prstGeom>
        </p:spPr>
      </p:pic>
      <p:pic>
        <p:nvPicPr>
          <p:cNvPr id="13" name="Picture 12">
            <a:extLst>
              <a:ext uri="{FF2B5EF4-FFF2-40B4-BE49-F238E27FC236}">
                <a16:creationId xmlns:a16="http://schemas.microsoft.com/office/drawing/2014/main" id="{5234F565-6626-8645-BEDC-014223C65030}"/>
              </a:ext>
            </a:extLst>
          </p:cNvPr>
          <p:cNvPicPr>
            <a:picLocks noChangeAspect="1"/>
          </p:cNvPicPr>
          <p:nvPr/>
        </p:nvPicPr>
        <p:blipFill>
          <a:blip r:embed="rId5"/>
          <a:stretch>
            <a:fillRect/>
          </a:stretch>
        </p:blipFill>
        <p:spPr>
          <a:xfrm>
            <a:off x="1282701" y="256196"/>
            <a:ext cx="9626600" cy="6400800"/>
          </a:xfrm>
          <a:prstGeom prst="rect">
            <a:avLst/>
          </a:prstGeom>
        </p:spPr>
      </p:pic>
    </p:spTree>
    <p:extLst>
      <p:ext uri="{BB962C8B-B14F-4D97-AF65-F5344CB8AC3E}">
        <p14:creationId xmlns:p14="http://schemas.microsoft.com/office/powerpoint/2010/main" val="32313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85194-DB61-1B45-8B78-518FB09BB1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9111" y="1849809"/>
            <a:ext cx="7310376" cy="4873584"/>
          </a:xfrm>
          <a:prstGeom prst="rect">
            <a:avLst/>
          </a:prstGeom>
        </p:spPr>
      </p:pic>
      <p:sp>
        <p:nvSpPr>
          <p:cNvPr id="2" name="Title 1">
            <a:extLst>
              <a:ext uri="{FF2B5EF4-FFF2-40B4-BE49-F238E27FC236}">
                <a16:creationId xmlns:a16="http://schemas.microsoft.com/office/drawing/2014/main" id="{78526515-5BD4-794B-B15A-B84B822A1632}"/>
              </a:ext>
            </a:extLst>
          </p:cNvPr>
          <p:cNvSpPr>
            <a:spLocks noGrp="1"/>
          </p:cNvSpPr>
          <p:nvPr>
            <p:ph type="title"/>
          </p:nvPr>
        </p:nvSpPr>
        <p:spPr/>
        <p:txBody>
          <a:bodyPr/>
          <a:lstStyle/>
          <a:p>
            <a:r>
              <a:rPr lang="en-US" dirty="0"/>
              <a:t>Indigenous art</a:t>
            </a:r>
          </a:p>
        </p:txBody>
      </p:sp>
      <p:pic>
        <p:nvPicPr>
          <p:cNvPr id="6" name="Picture 5">
            <a:extLst>
              <a:ext uri="{FF2B5EF4-FFF2-40B4-BE49-F238E27FC236}">
                <a16:creationId xmlns:a16="http://schemas.microsoft.com/office/drawing/2014/main" id="{D7C191FC-3550-7842-B0FC-B5B3C9FAAB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912" y="0"/>
            <a:ext cx="10287000" cy="6858000"/>
          </a:xfrm>
          <a:prstGeom prst="rect">
            <a:avLst/>
          </a:prstGeom>
        </p:spPr>
      </p:pic>
      <p:pic>
        <p:nvPicPr>
          <p:cNvPr id="10" name="Picture 9">
            <a:extLst>
              <a:ext uri="{FF2B5EF4-FFF2-40B4-BE49-F238E27FC236}">
                <a16:creationId xmlns:a16="http://schemas.microsoft.com/office/drawing/2014/main" id="{399FE377-C8FA-C145-8259-A22015115B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0912" y="0"/>
            <a:ext cx="10287000" cy="6858000"/>
          </a:xfrm>
          <a:prstGeom prst="rect">
            <a:avLst/>
          </a:prstGeom>
        </p:spPr>
      </p:pic>
      <p:pic>
        <p:nvPicPr>
          <p:cNvPr id="12" name="Picture 11">
            <a:extLst>
              <a:ext uri="{FF2B5EF4-FFF2-40B4-BE49-F238E27FC236}">
                <a16:creationId xmlns:a16="http://schemas.microsoft.com/office/drawing/2014/main" id="{86958255-5199-6846-9F3C-AA3F870D02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0912" y="0"/>
            <a:ext cx="10287000" cy="6858000"/>
          </a:xfrm>
          <a:prstGeom prst="rect">
            <a:avLst/>
          </a:prstGeom>
        </p:spPr>
      </p:pic>
      <p:pic>
        <p:nvPicPr>
          <p:cNvPr id="14" name="Picture 13">
            <a:extLst>
              <a:ext uri="{FF2B5EF4-FFF2-40B4-BE49-F238E27FC236}">
                <a16:creationId xmlns:a16="http://schemas.microsoft.com/office/drawing/2014/main" id="{CA806829-7E7E-F745-9561-A1BAFB1D60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20700" y="0"/>
            <a:ext cx="4572000" cy="6858000"/>
          </a:xfrm>
          <a:prstGeom prst="rect">
            <a:avLst/>
          </a:prstGeom>
        </p:spPr>
      </p:pic>
    </p:spTree>
    <p:extLst>
      <p:ext uri="{BB962C8B-B14F-4D97-AF65-F5344CB8AC3E}">
        <p14:creationId xmlns:p14="http://schemas.microsoft.com/office/powerpoint/2010/main" val="32467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9"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2"/>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15FF-8194-D34A-9101-EAE5EA671975}"/>
              </a:ext>
            </a:extLst>
          </p:cNvPr>
          <p:cNvSpPr>
            <a:spLocks noGrp="1"/>
          </p:cNvSpPr>
          <p:nvPr>
            <p:ph type="title"/>
          </p:nvPr>
        </p:nvSpPr>
        <p:spPr>
          <a:xfrm>
            <a:off x="569026" y="1928924"/>
            <a:ext cx="9905998" cy="1905000"/>
          </a:xfrm>
        </p:spPr>
        <p:txBody>
          <a:bodyPr/>
          <a:lstStyle/>
          <a:p>
            <a:r>
              <a:rPr lang="en-US" dirty="0"/>
              <a:t>Different styles</a:t>
            </a:r>
          </a:p>
        </p:txBody>
      </p:sp>
      <p:pic>
        <p:nvPicPr>
          <p:cNvPr id="5" name="Picture 4">
            <a:extLst>
              <a:ext uri="{FF2B5EF4-FFF2-40B4-BE49-F238E27FC236}">
                <a16:creationId xmlns:a16="http://schemas.microsoft.com/office/drawing/2014/main" id="{BE7002A8-CE3C-3949-A7D3-7190A6653E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3532" y="1477927"/>
            <a:ext cx="7894675" cy="5263116"/>
          </a:xfrm>
          <a:prstGeom prst="rect">
            <a:avLst/>
          </a:prstGeom>
        </p:spPr>
      </p:pic>
      <p:pic>
        <p:nvPicPr>
          <p:cNvPr id="7" name="Picture 6">
            <a:extLst>
              <a:ext uri="{FF2B5EF4-FFF2-40B4-BE49-F238E27FC236}">
                <a16:creationId xmlns:a16="http://schemas.microsoft.com/office/drawing/2014/main" id="{316CDA36-0C96-9749-A07D-C556345AD0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pic>
        <p:nvPicPr>
          <p:cNvPr id="9" name="Picture 8">
            <a:extLst>
              <a:ext uri="{FF2B5EF4-FFF2-40B4-BE49-F238E27FC236}">
                <a16:creationId xmlns:a16="http://schemas.microsoft.com/office/drawing/2014/main" id="{F77D25BA-FB13-9A45-AB99-D46E6418E7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pic>
        <p:nvPicPr>
          <p:cNvPr id="11" name="Picture 10">
            <a:extLst>
              <a:ext uri="{FF2B5EF4-FFF2-40B4-BE49-F238E27FC236}">
                <a16:creationId xmlns:a16="http://schemas.microsoft.com/office/drawing/2014/main" id="{6916662F-BFFA-6E4C-8DB0-8AFE030068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pic>
        <p:nvPicPr>
          <p:cNvPr id="13" name="Picture 12">
            <a:extLst>
              <a:ext uri="{FF2B5EF4-FFF2-40B4-BE49-F238E27FC236}">
                <a16:creationId xmlns:a16="http://schemas.microsoft.com/office/drawing/2014/main" id="{2D893BF3-A541-9742-B73D-0888036518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pic>
        <p:nvPicPr>
          <p:cNvPr id="15" name="Picture 14">
            <a:extLst>
              <a:ext uri="{FF2B5EF4-FFF2-40B4-BE49-F238E27FC236}">
                <a16:creationId xmlns:a16="http://schemas.microsoft.com/office/drawing/2014/main" id="{DED76F77-0F46-604F-929E-01D4D421B8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10000" y="283335"/>
            <a:ext cx="4572000" cy="6858000"/>
          </a:xfrm>
          <a:prstGeom prst="rect">
            <a:avLst/>
          </a:prstGeom>
        </p:spPr>
      </p:pic>
    </p:spTree>
    <p:extLst>
      <p:ext uri="{BB962C8B-B14F-4D97-AF65-F5344CB8AC3E}">
        <p14:creationId xmlns:p14="http://schemas.microsoft.com/office/powerpoint/2010/main" val="348327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9"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173B5-EC5B-AB47-9923-AE554455438B}"/>
              </a:ext>
            </a:extLst>
          </p:cNvPr>
          <p:cNvSpPr>
            <a:spLocks noGrp="1"/>
          </p:cNvSpPr>
          <p:nvPr>
            <p:ph type="title"/>
          </p:nvPr>
        </p:nvSpPr>
        <p:spPr/>
        <p:txBody>
          <a:bodyPr/>
          <a:lstStyle/>
          <a:p>
            <a:r>
              <a:rPr lang="en-US" dirty="0"/>
              <a:t>Newhaven Sanctuary </a:t>
            </a:r>
          </a:p>
        </p:txBody>
      </p:sp>
      <p:pic>
        <p:nvPicPr>
          <p:cNvPr id="7" name="Picture 6">
            <a:extLst>
              <a:ext uri="{FF2B5EF4-FFF2-40B4-BE49-F238E27FC236}">
                <a16:creationId xmlns:a16="http://schemas.microsoft.com/office/drawing/2014/main" id="{36CD06C6-7F9B-7C4D-8210-87AF2435EB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0045" y="1902939"/>
            <a:ext cx="7334602" cy="4887825"/>
          </a:xfrm>
          <a:prstGeom prst="rect">
            <a:avLst/>
          </a:prstGeom>
        </p:spPr>
      </p:pic>
      <p:pic>
        <p:nvPicPr>
          <p:cNvPr id="11" name="Picture 10">
            <a:extLst>
              <a:ext uri="{FF2B5EF4-FFF2-40B4-BE49-F238E27FC236}">
                <a16:creationId xmlns:a16="http://schemas.microsoft.com/office/drawing/2014/main" id="{EBBD7EDA-9A11-2E42-B05E-27D3DA4B8BE1}"/>
              </a:ext>
            </a:extLst>
          </p:cNvPr>
          <p:cNvPicPr>
            <a:picLocks noChangeAspect="1"/>
          </p:cNvPicPr>
          <p:nvPr/>
        </p:nvPicPr>
        <p:blipFill>
          <a:blip r:embed="rId4"/>
          <a:stretch>
            <a:fillRect/>
          </a:stretch>
        </p:blipFill>
        <p:spPr>
          <a:xfrm>
            <a:off x="1051995" y="129756"/>
            <a:ext cx="9995416" cy="6661008"/>
          </a:xfrm>
          <a:prstGeom prst="rect">
            <a:avLst/>
          </a:prstGeom>
        </p:spPr>
      </p:pic>
      <p:pic>
        <p:nvPicPr>
          <p:cNvPr id="13" name="Picture 12">
            <a:extLst>
              <a:ext uri="{FF2B5EF4-FFF2-40B4-BE49-F238E27FC236}">
                <a16:creationId xmlns:a16="http://schemas.microsoft.com/office/drawing/2014/main" id="{3AD61F61-3417-7543-92E0-B99E0284E29D}"/>
              </a:ext>
            </a:extLst>
          </p:cNvPr>
          <p:cNvPicPr>
            <a:picLocks noChangeAspect="1"/>
          </p:cNvPicPr>
          <p:nvPr/>
        </p:nvPicPr>
        <p:blipFill>
          <a:blip r:embed="rId5"/>
          <a:stretch>
            <a:fillRect/>
          </a:stretch>
        </p:blipFill>
        <p:spPr>
          <a:xfrm>
            <a:off x="1078889" y="147678"/>
            <a:ext cx="9941628" cy="6625163"/>
          </a:xfrm>
          <a:prstGeom prst="rect">
            <a:avLst/>
          </a:prstGeom>
        </p:spPr>
      </p:pic>
    </p:spTree>
    <p:extLst>
      <p:ext uri="{BB962C8B-B14F-4D97-AF65-F5344CB8AC3E}">
        <p14:creationId xmlns:p14="http://schemas.microsoft.com/office/powerpoint/2010/main" val="233393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AC5402-16E0-264B-99D9-7AAEBA492061}"/>
              </a:ext>
            </a:extLst>
          </p:cNvPr>
          <p:cNvPicPr>
            <a:picLocks noChangeAspect="1"/>
          </p:cNvPicPr>
          <p:nvPr/>
        </p:nvPicPr>
        <p:blipFill>
          <a:blip r:embed="rId2"/>
          <a:stretch>
            <a:fillRect/>
          </a:stretch>
        </p:blipFill>
        <p:spPr>
          <a:xfrm>
            <a:off x="1886505" y="660216"/>
            <a:ext cx="8099381" cy="5397478"/>
          </a:xfrm>
          <a:prstGeom prst="rect">
            <a:avLst/>
          </a:prstGeom>
        </p:spPr>
      </p:pic>
      <p:pic>
        <p:nvPicPr>
          <p:cNvPr id="7" name="Picture 6">
            <a:extLst>
              <a:ext uri="{FF2B5EF4-FFF2-40B4-BE49-F238E27FC236}">
                <a16:creationId xmlns:a16="http://schemas.microsoft.com/office/drawing/2014/main" id="{AB6F86CF-04F2-1146-93B7-F0639D70794E}"/>
              </a:ext>
            </a:extLst>
          </p:cNvPr>
          <p:cNvPicPr>
            <a:picLocks noChangeAspect="1"/>
          </p:cNvPicPr>
          <p:nvPr/>
        </p:nvPicPr>
        <p:blipFill>
          <a:blip r:embed="rId3"/>
          <a:stretch>
            <a:fillRect/>
          </a:stretch>
        </p:blipFill>
        <p:spPr>
          <a:xfrm>
            <a:off x="897662" y="0"/>
            <a:ext cx="10291020" cy="6858000"/>
          </a:xfrm>
          <a:prstGeom prst="rect">
            <a:avLst/>
          </a:prstGeom>
        </p:spPr>
      </p:pic>
      <p:pic>
        <p:nvPicPr>
          <p:cNvPr id="15" name="Picture 14">
            <a:extLst>
              <a:ext uri="{FF2B5EF4-FFF2-40B4-BE49-F238E27FC236}">
                <a16:creationId xmlns:a16="http://schemas.microsoft.com/office/drawing/2014/main" id="{58711EBC-8BB2-FA42-8977-0F4AE87745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0392" y="337102"/>
            <a:ext cx="9065559" cy="6043706"/>
          </a:xfrm>
          <a:prstGeom prst="rect">
            <a:avLst/>
          </a:prstGeom>
        </p:spPr>
      </p:pic>
      <p:pic>
        <p:nvPicPr>
          <p:cNvPr id="11" name="Picture 10">
            <a:extLst>
              <a:ext uri="{FF2B5EF4-FFF2-40B4-BE49-F238E27FC236}">
                <a16:creationId xmlns:a16="http://schemas.microsoft.com/office/drawing/2014/main" id="{AE94D5C7-574F-754B-BA1D-6230822A96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088" y="0"/>
            <a:ext cx="4570214" cy="6858000"/>
          </a:xfrm>
          <a:prstGeom prst="rect">
            <a:avLst/>
          </a:prstGeom>
        </p:spPr>
      </p:pic>
      <p:pic>
        <p:nvPicPr>
          <p:cNvPr id="9" name="Picture 8">
            <a:extLst>
              <a:ext uri="{FF2B5EF4-FFF2-40B4-BE49-F238E27FC236}">
                <a16:creationId xmlns:a16="http://schemas.microsoft.com/office/drawing/2014/main" id="{654316B3-50A4-7249-B7D4-223A5BD784B9}"/>
              </a:ext>
            </a:extLst>
          </p:cNvPr>
          <p:cNvPicPr>
            <a:picLocks noChangeAspect="1"/>
          </p:cNvPicPr>
          <p:nvPr/>
        </p:nvPicPr>
        <p:blipFill>
          <a:blip r:embed="rId6"/>
          <a:stretch>
            <a:fillRect/>
          </a:stretch>
        </p:blipFill>
        <p:spPr>
          <a:xfrm>
            <a:off x="897662" y="0"/>
            <a:ext cx="10291020" cy="6858000"/>
          </a:xfrm>
          <a:prstGeom prst="rect">
            <a:avLst/>
          </a:prstGeom>
        </p:spPr>
      </p:pic>
    </p:spTree>
    <p:extLst>
      <p:ext uri="{BB962C8B-B14F-4D97-AF65-F5344CB8AC3E}">
        <p14:creationId xmlns:p14="http://schemas.microsoft.com/office/powerpoint/2010/main" val="283424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3CA4-7375-4D4E-8852-F936640308C2}"/>
              </a:ext>
            </a:extLst>
          </p:cNvPr>
          <p:cNvSpPr>
            <a:spLocks noGrp="1"/>
          </p:cNvSpPr>
          <p:nvPr>
            <p:ph type="title"/>
          </p:nvPr>
        </p:nvSpPr>
        <p:spPr/>
        <p:txBody>
          <a:bodyPr/>
          <a:lstStyle/>
          <a:p>
            <a:r>
              <a:rPr lang="en-US" dirty="0"/>
              <a:t>Burrowing Bees</a:t>
            </a:r>
          </a:p>
        </p:txBody>
      </p:sp>
      <p:pic>
        <p:nvPicPr>
          <p:cNvPr id="5" name="Picture 4">
            <a:extLst>
              <a:ext uri="{FF2B5EF4-FFF2-40B4-BE49-F238E27FC236}">
                <a16:creationId xmlns:a16="http://schemas.microsoft.com/office/drawing/2014/main" id="{BE0098AC-F9B9-FD48-B63B-8F6474783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7243" y="1800986"/>
            <a:ext cx="7346345" cy="4895650"/>
          </a:xfrm>
          <a:prstGeom prst="rect">
            <a:avLst/>
          </a:prstGeom>
        </p:spPr>
      </p:pic>
      <p:pic>
        <p:nvPicPr>
          <p:cNvPr id="7" name="Picture 6">
            <a:extLst>
              <a:ext uri="{FF2B5EF4-FFF2-40B4-BE49-F238E27FC236}">
                <a16:creationId xmlns:a16="http://schemas.microsoft.com/office/drawing/2014/main" id="{9B3F70E0-98D8-DC4D-832C-6A5EA2E34FE6}"/>
              </a:ext>
            </a:extLst>
          </p:cNvPr>
          <p:cNvPicPr>
            <a:picLocks noChangeAspect="1"/>
          </p:cNvPicPr>
          <p:nvPr/>
        </p:nvPicPr>
        <p:blipFill>
          <a:blip r:embed="rId3"/>
          <a:stretch>
            <a:fillRect/>
          </a:stretch>
        </p:blipFill>
        <p:spPr>
          <a:xfrm>
            <a:off x="950490" y="0"/>
            <a:ext cx="10291020" cy="6858000"/>
          </a:xfrm>
          <a:prstGeom prst="rect">
            <a:avLst/>
          </a:prstGeom>
        </p:spPr>
      </p:pic>
      <p:pic>
        <p:nvPicPr>
          <p:cNvPr id="9" name="Picture 8">
            <a:extLst>
              <a:ext uri="{FF2B5EF4-FFF2-40B4-BE49-F238E27FC236}">
                <a16:creationId xmlns:a16="http://schemas.microsoft.com/office/drawing/2014/main" id="{EDB8FAEF-E823-7B4D-9ED4-08AA0EC931E6}"/>
              </a:ext>
            </a:extLst>
          </p:cNvPr>
          <p:cNvPicPr>
            <a:picLocks noChangeAspect="1"/>
          </p:cNvPicPr>
          <p:nvPr/>
        </p:nvPicPr>
        <p:blipFill>
          <a:blip r:embed="rId4"/>
          <a:stretch>
            <a:fillRect/>
          </a:stretch>
        </p:blipFill>
        <p:spPr>
          <a:xfrm>
            <a:off x="1141413" y="134471"/>
            <a:ext cx="10291020" cy="6858000"/>
          </a:xfrm>
          <a:prstGeom prst="rect">
            <a:avLst/>
          </a:prstGeom>
        </p:spPr>
      </p:pic>
      <p:pic>
        <p:nvPicPr>
          <p:cNvPr id="11" name="Picture 10">
            <a:extLst>
              <a:ext uri="{FF2B5EF4-FFF2-40B4-BE49-F238E27FC236}">
                <a16:creationId xmlns:a16="http://schemas.microsoft.com/office/drawing/2014/main" id="{35592F3B-C408-D441-9783-B69F89491375}"/>
              </a:ext>
            </a:extLst>
          </p:cNvPr>
          <p:cNvPicPr>
            <a:picLocks noChangeAspect="1"/>
          </p:cNvPicPr>
          <p:nvPr/>
        </p:nvPicPr>
        <p:blipFill>
          <a:blip r:embed="rId5"/>
          <a:stretch>
            <a:fillRect/>
          </a:stretch>
        </p:blipFill>
        <p:spPr>
          <a:xfrm>
            <a:off x="1291413" y="284471"/>
            <a:ext cx="10291020" cy="6858000"/>
          </a:xfrm>
          <a:prstGeom prst="rect">
            <a:avLst/>
          </a:prstGeom>
        </p:spPr>
      </p:pic>
      <p:pic>
        <p:nvPicPr>
          <p:cNvPr id="13" name="Picture 12">
            <a:extLst>
              <a:ext uri="{FF2B5EF4-FFF2-40B4-BE49-F238E27FC236}">
                <a16:creationId xmlns:a16="http://schemas.microsoft.com/office/drawing/2014/main" id="{D8495D8D-AD14-0F40-9E9F-6956E473C305}"/>
              </a:ext>
            </a:extLst>
          </p:cNvPr>
          <p:cNvPicPr>
            <a:picLocks noChangeAspect="1"/>
          </p:cNvPicPr>
          <p:nvPr/>
        </p:nvPicPr>
        <p:blipFill>
          <a:blip r:embed="rId6"/>
          <a:stretch>
            <a:fillRect/>
          </a:stretch>
        </p:blipFill>
        <p:spPr>
          <a:xfrm>
            <a:off x="1441413" y="434471"/>
            <a:ext cx="10291020" cy="6858000"/>
          </a:xfrm>
          <a:prstGeom prst="rect">
            <a:avLst/>
          </a:prstGeom>
        </p:spPr>
      </p:pic>
    </p:spTree>
    <p:extLst>
      <p:ext uri="{BB962C8B-B14F-4D97-AF65-F5344CB8AC3E}">
        <p14:creationId xmlns:p14="http://schemas.microsoft.com/office/powerpoint/2010/main" val="114951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0665-FB23-BD4C-8AAE-E93FA5E16205}"/>
              </a:ext>
            </a:extLst>
          </p:cNvPr>
          <p:cNvSpPr>
            <a:spLocks noGrp="1"/>
          </p:cNvSpPr>
          <p:nvPr>
            <p:ph type="title"/>
          </p:nvPr>
        </p:nvSpPr>
        <p:spPr/>
        <p:txBody>
          <a:bodyPr/>
          <a:lstStyle/>
          <a:p>
            <a:r>
              <a:rPr lang="en-US" dirty="0"/>
              <a:t>…The highways, all of them….</a:t>
            </a:r>
          </a:p>
        </p:txBody>
      </p:sp>
      <p:pic>
        <p:nvPicPr>
          <p:cNvPr id="4" name="Picture 3">
            <a:extLst>
              <a:ext uri="{FF2B5EF4-FFF2-40B4-BE49-F238E27FC236}">
                <a16:creationId xmlns:a16="http://schemas.microsoft.com/office/drawing/2014/main" id="{74CAC335-DF7B-D94C-AC15-D9AAC2FA48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4412" y="2549869"/>
            <a:ext cx="5664424" cy="3553541"/>
          </a:xfrm>
          <a:prstGeom prst="rect">
            <a:avLst/>
          </a:prstGeom>
        </p:spPr>
      </p:pic>
      <p:pic>
        <p:nvPicPr>
          <p:cNvPr id="6" name="Picture 5">
            <a:extLst>
              <a:ext uri="{FF2B5EF4-FFF2-40B4-BE49-F238E27FC236}">
                <a16:creationId xmlns:a16="http://schemas.microsoft.com/office/drawing/2014/main" id="{D4163960-8529-094C-B59C-E72F249FA6ED}"/>
              </a:ext>
            </a:extLst>
          </p:cNvPr>
          <p:cNvPicPr>
            <a:picLocks noChangeAspect="1"/>
          </p:cNvPicPr>
          <p:nvPr/>
        </p:nvPicPr>
        <p:blipFill>
          <a:blip r:embed="rId4"/>
          <a:stretch>
            <a:fillRect/>
          </a:stretch>
        </p:blipFill>
        <p:spPr>
          <a:xfrm>
            <a:off x="103031" y="1915376"/>
            <a:ext cx="5615754" cy="4822529"/>
          </a:xfrm>
          <a:prstGeom prst="rect">
            <a:avLst/>
          </a:prstGeom>
        </p:spPr>
      </p:pic>
    </p:spTree>
    <p:extLst>
      <p:ext uri="{BB962C8B-B14F-4D97-AF65-F5344CB8AC3E}">
        <p14:creationId xmlns:p14="http://schemas.microsoft.com/office/powerpoint/2010/main" val="9351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365740-0DEE-2B42-8145-2D408BCEDE69}"/>
              </a:ext>
            </a:extLst>
          </p:cNvPr>
          <p:cNvSpPr txBox="1"/>
          <p:nvPr/>
        </p:nvSpPr>
        <p:spPr>
          <a:xfrm>
            <a:off x="10194427" y="5796238"/>
            <a:ext cx="1628972" cy="646331"/>
          </a:xfrm>
          <a:prstGeom prst="rect">
            <a:avLst/>
          </a:prstGeom>
          <a:noFill/>
        </p:spPr>
        <p:txBody>
          <a:bodyPr wrap="none" rtlCol="0">
            <a:spAutoFit/>
          </a:bodyPr>
          <a:lstStyle/>
          <a:p>
            <a:r>
              <a:rPr lang="en-US" dirty="0"/>
              <a:t>First Dog</a:t>
            </a:r>
          </a:p>
          <a:p>
            <a:r>
              <a:rPr lang="en-US" dirty="0"/>
              <a:t>on the Moon</a:t>
            </a:r>
          </a:p>
        </p:txBody>
      </p:sp>
      <p:pic>
        <p:nvPicPr>
          <p:cNvPr id="7" name="Picture 6">
            <a:extLst>
              <a:ext uri="{FF2B5EF4-FFF2-40B4-BE49-F238E27FC236}">
                <a16:creationId xmlns:a16="http://schemas.microsoft.com/office/drawing/2014/main" id="{A73E899D-10C8-3043-A074-A6ABAA83911C}"/>
              </a:ext>
            </a:extLst>
          </p:cNvPr>
          <p:cNvPicPr>
            <a:picLocks noChangeAspect="1"/>
          </p:cNvPicPr>
          <p:nvPr/>
        </p:nvPicPr>
        <p:blipFill>
          <a:blip r:embed="rId2"/>
          <a:stretch>
            <a:fillRect/>
          </a:stretch>
        </p:blipFill>
        <p:spPr>
          <a:xfrm>
            <a:off x="1847945" y="106209"/>
            <a:ext cx="8133182" cy="6565047"/>
          </a:xfrm>
          <a:prstGeom prst="rect">
            <a:avLst/>
          </a:prstGeom>
        </p:spPr>
      </p:pic>
    </p:spTree>
    <p:extLst>
      <p:ext uri="{BB962C8B-B14F-4D97-AF65-F5344CB8AC3E}">
        <p14:creationId xmlns:p14="http://schemas.microsoft.com/office/powerpoint/2010/main" val="273342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A5CB8-CC2F-B548-85BC-8E7E5EBCD9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1269" y="0"/>
            <a:ext cx="9989462" cy="6858000"/>
          </a:xfrm>
          <a:prstGeom prst="rect">
            <a:avLst/>
          </a:prstGeom>
        </p:spPr>
      </p:pic>
      <p:pic>
        <p:nvPicPr>
          <p:cNvPr id="7" name="Picture 6">
            <a:extLst>
              <a:ext uri="{FF2B5EF4-FFF2-40B4-BE49-F238E27FC236}">
                <a16:creationId xmlns:a16="http://schemas.microsoft.com/office/drawing/2014/main" id="{40D847AD-5B10-9E44-BB18-735E91E0D13A}"/>
              </a:ext>
            </a:extLst>
          </p:cNvPr>
          <p:cNvPicPr>
            <a:picLocks noChangeAspect="1"/>
          </p:cNvPicPr>
          <p:nvPr/>
        </p:nvPicPr>
        <p:blipFill>
          <a:blip r:embed="rId4"/>
          <a:stretch>
            <a:fillRect/>
          </a:stretch>
        </p:blipFill>
        <p:spPr>
          <a:xfrm>
            <a:off x="7035799" y="1085850"/>
            <a:ext cx="4885831" cy="3435350"/>
          </a:xfrm>
          <a:prstGeom prst="rect">
            <a:avLst/>
          </a:prstGeom>
        </p:spPr>
      </p:pic>
    </p:spTree>
    <p:extLst>
      <p:ext uri="{BB962C8B-B14F-4D97-AF65-F5344CB8AC3E}">
        <p14:creationId xmlns:p14="http://schemas.microsoft.com/office/powerpoint/2010/main" val="20850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41A9B-C875-2C4C-9B26-FCBFA0539405}"/>
              </a:ext>
            </a:extLst>
          </p:cNvPr>
          <p:cNvSpPr>
            <a:spLocks noGrp="1"/>
          </p:cNvSpPr>
          <p:nvPr>
            <p:ph type="title"/>
          </p:nvPr>
        </p:nvSpPr>
        <p:spPr/>
        <p:txBody>
          <a:bodyPr/>
          <a:lstStyle/>
          <a:p>
            <a:r>
              <a:rPr lang="en-US" dirty="0"/>
              <a:t>Other trips</a:t>
            </a:r>
          </a:p>
        </p:txBody>
      </p:sp>
      <p:pic>
        <p:nvPicPr>
          <p:cNvPr id="5" name="Content Placeholder 4">
            <a:extLst>
              <a:ext uri="{FF2B5EF4-FFF2-40B4-BE49-F238E27FC236}">
                <a16:creationId xmlns:a16="http://schemas.microsoft.com/office/drawing/2014/main" id="{951D06B5-B5A0-5646-85B0-56D3077BB25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814540" y="262999"/>
            <a:ext cx="8253453" cy="6425786"/>
          </a:xfrm>
        </p:spPr>
      </p:pic>
      <p:sp>
        <p:nvSpPr>
          <p:cNvPr id="6" name="TextBox 5">
            <a:extLst>
              <a:ext uri="{FF2B5EF4-FFF2-40B4-BE49-F238E27FC236}">
                <a16:creationId xmlns:a16="http://schemas.microsoft.com/office/drawing/2014/main" id="{3B3585C3-284B-2A44-868B-1887792D950F}"/>
              </a:ext>
            </a:extLst>
          </p:cNvPr>
          <p:cNvSpPr txBox="1"/>
          <p:nvPr/>
        </p:nvSpPr>
        <p:spPr>
          <a:xfrm>
            <a:off x="10193318" y="915769"/>
            <a:ext cx="1169096" cy="830997"/>
          </a:xfrm>
          <a:prstGeom prst="rect">
            <a:avLst/>
          </a:prstGeom>
          <a:noFill/>
        </p:spPr>
        <p:txBody>
          <a:bodyPr wrap="square" rtlCol="0">
            <a:spAutoFit/>
          </a:bodyPr>
          <a:lstStyle/>
          <a:p>
            <a:r>
              <a:rPr lang="en-US" sz="2400" dirty="0">
                <a:solidFill>
                  <a:schemeClr val="bg1"/>
                </a:solidFill>
              </a:rPr>
              <a:t>Cape</a:t>
            </a:r>
            <a:br>
              <a:rPr lang="en-US" sz="2400" dirty="0">
                <a:solidFill>
                  <a:schemeClr val="bg1"/>
                </a:solidFill>
              </a:rPr>
            </a:br>
            <a:r>
              <a:rPr lang="en-US" sz="2400" dirty="0">
                <a:solidFill>
                  <a:schemeClr val="bg1"/>
                </a:solidFill>
              </a:rPr>
              <a:t>York</a:t>
            </a:r>
          </a:p>
        </p:txBody>
      </p:sp>
      <p:grpSp>
        <p:nvGrpSpPr>
          <p:cNvPr id="4" name="Group 3">
            <a:extLst>
              <a:ext uri="{FF2B5EF4-FFF2-40B4-BE49-F238E27FC236}">
                <a16:creationId xmlns:a16="http://schemas.microsoft.com/office/drawing/2014/main" id="{35DB2CF2-0A46-5D41-A374-2AF17368C5B9}"/>
              </a:ext>
            </a:extLst>
          </p:cNvPr>
          <p:cNvGrpSpPr/>
          <p:nvPr/>
        </p:nvGrpSpPr>
        <p:grpSpPr>
          <a:xfrm>
            <a:off x="5414838" y="1948070"/>
            <a:ext cx="1637604" cy="1701579"/>
            <a:chOff x="5414838" y="1948070"/>
            <a:chExt cx="1637604" cy="1701579"/>
          </a:xfrm>
        </p:grpSpPr>
        <p:cxnSp>
          <p:nvCxnSpPr>
            <p:cNvPr id="8" name="Straight Connector 7">
              <a:extLst>
                <a:ext uri="{FF2B5EF4-FFF2-40B4-BE49-F238E27FC236}">
                  <a16:creationId xmlns:a16="http://schemas.microsoft.com/office/drawing/2014/main" id="{25CE0DF6-556E-D948-B488-AF5C891141C0}"/>
                </a:ext>
              </a:extLst>
            </p:cNvPr>
            <p:cNvCxnSpPr/>
            <p:nvPr/>
          </p:nvCxnSpPr>
          <p:spPr>
            <a:xfrm flipV="1">
              <a:off x="5414838" y="1948070"/>
              <a:ext cx="1367625" cy="1701579"/>
            </a:xfrm>
            <a:prstGeom prst="line">
              <a:avLst/>
            </a:prstGeom>
            <a:ln w="6032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B8387-8306-AF45-9186-5B4D217A3580}"/>
                </a:ext>
              </a:extLst>
            </p:cNvPr>
            <p:cNvSpPr txBox="1"/>
            <p:nvPr/>
          </p:nvSpPr>
          <p:spPr>
            <a:xfrm>
              <a:off x="5526862" y="2043390"/>
              <a:ext cx="1525580" cy="1200329"/>
            </a:xfrm>
            <a:prstGeom prst="rect">
              <a:avLst/>
            </a:prstGeom>
            <a:noFill/>
          </p:spPr>
          <p:txBody>
            <a:bodyPr wrap="square" rtlCol="0">
              <a:spAutoFit/>
            </a:bodyPr>
            <a:lstStyle/>
            <a:p>
              <a:pPr algn="ctr"/>
              <a:r>
                <a:rPr lang="en-US" sz="2400" dirty="0">
                  <a:solidFill>
                    <a:schemeClr val="bg1"/>
                  </a:solidFill>
                </a:rPr>
                <a:t>Canning Stock Route</a:t>
              </a:r>
            </a:p>
          </p:txBody>
        </p:sp>
      </p:grpSp>
      <p:grpSp>
        <p:nvGrpSpPr>
          <p:cNvPr id="23" name="Group 22">
            <a:extLst>
              <a:ext uri="{FF2B5EF4-FFF2-40B4-BE49-F238E27FC236}">
                <a16:creationId xmlns:a16="http://schemas.microsoft.com/office/drawing/2014/main" id="{28C5D864-B9E6-BD45-9DC3-7853BAE4A023}"/>
              </a:ext>
            </a:extLst>
          </p:cNvPr>
          <p:cNvGrpSpPr/>
          <p:nvPr/>
        </p:nvGrpSpPr>
        <p:grpSpPr>
          <a:xfrm>
            <a:off x="4216587" y="2400859"/>
            <a:ext cx="1525580" cy="1075033"/>
            <a:chOff x="4216587" y="2400859"/>
            <a:chExt cx="1525580" cy="1075033"/>
          </a:xfrm>
        </p:grpSpPr>
        <p:sp>
          <p:nvSpPr>
            <p:cNvPr id="3" name="Oval 2">
              <a:extLst>
                <a:ext uri="{FF2B5EF4-FFF2-40B4-BE49-F238E27FC236}">
                  <a16:creationId xmlns:a16="http://schemas.microsoft.com/office/drawing/2014/main" id="{7B752E97-90D3-004C-A131-2144E6E82F73}"/>
                </a:ext>
              </a:extLst>
            </p:cNvPr>
            <p:cNvSpPr/>
            <p:nvPr/>
          </p:nvSpPr>
          <p:spPr>
            <a:xfrm>
              <a:off x="4589585" y="2772508"/>
              <a:ext cx="779584" cy="70338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D9C2F38-4113-B64E-AF03-F9253CF318CD}"/>
                </a:ext>
              </a:extLst>
            </p:cNvPr>
            <p:cNvSpPr txBox="1"/>
            <p:nvPr/>
          </p:nvSpPr>
          <p:spPr>
            <a:xfrm>
              <a:off x="4216587" y="2400859"/>
              <a:ext cx="1525580" cy="830997"/>
            </a:xfrm>
            <a:prstGeom prst="rect">
              <a:avLst/>
            </a:prstGeom>
            <a:noFill/>
          </p:spPr>
          <p:txBody>
            <a:bodyPr wrap="square" rtlCol="0">
              <a:spAutoFit/>
            </a:bodyPr>
            <a:lstStyle/>
            <a:p>
              <a:pPr algn="ctr"/>
              <a:r>
                <a:rPr lang="en-US" sz="2400" dirty="0">
                  <a:solidFill>
                    <a:schemeClr val="bg1"/>
                  </a:solidFill>
                </a:rPr>
                <a:t>The Pilbara</a:t>
              </a:r>
            </a:p>
          </p:txBody>
        </p:sp>
      </p:grpSp>
      <p:grpSp>
        <p:nvGrpSpPr>
          <p:cNvPr id="26" name="Group 25">
            <a:extLst>
              <a:ext uri="{FF2B5EF4-FFF2-40B4-BE49-F238E27FC236}">
                <a16:creationId xmlns:a16="http://schemas.microsoft.com/office/drawing/2014/main" id="{86EFCA2D-0712-AF40-9B73-CCE9D66BB4B6}"/>
              </a:ext>
            </a:extLst>
          </p:cNvPr>
          <p:cNvGrpSpPr/>
          <p:nvPr/>
        </p:nvGrpSpPr>
        <p:grpSpPr>
          <a:xfrm>
            <a:off x="8597907" y="2712655"/>
            <a:ext cx="1525580" cy="1114929"/>
            <a:chOff x="8597907" y="2712655"/>
            <a:chExt cx="1525580" cy="1114929"/>
          </a:xfrm>
        </p:grpSpPr>
        <p:sp>
          <p:nvSpPr>
            <p:cNvPr id="15" name="Oval 14">
              <a:extLst>
                <a:ext uri="{FF2B5EF4-FFF2-40B4-BE49-F238E27FC236}">
                  <a16:creationId xmlns:a16="http://schemas.microsoft.com/office/drawing/2014/main" id="{C66F295C-E70C-764E-8CD7-253711030D6C}"/>
                </a:ext>
              </a:extLst>
            </p:cNvPr>
            <p:cNvSpPr/>
            <p:nvPr/>
          </p:nvSpPr>
          <p:spPr>
            <a:xfrm>
              <a:off x="8804959" y="3124200"/>
              <a:ext cx="779584" cy="70338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706C8F6-50EB-D64E-B63A-4450D5345877}"/>
                </a:ext>
              </a:extLst>
            </p:cNvPr>
            <p:cNvSpPr txBox="1"/>
            <p:nvPr/>
          </p:nvSpPr>
          <p:spPr>
            <a:xfrm>
              <a:off x="8597907" y="2712655"/>
              <a:ext cx="1525580" cy="461665"/>
            </a:xfrm>
            <a:prstGeom prst="rect">
              <a:avLst/>
            </a:prstGeom>
            <a:noFill/>
          </p:spPr>
          <p:txBody>
            <a:bodyPr wrap="square" rtlCol="0">
              <a:spAutoFit/>
            </a:bodyPr>
            <a:lstStyle/>
            <a:p>
              <a:r>
                <a:rPr lang="en-US" sz="2400" dirty="0">
                  <a:solidFill>
                    <a:schemeClr val="bg1"/>
                  </a:solidFill>
                </a:rPr>
                <a:t>SW QLD</a:t>
              </a:r>
            </a:p>
          </p:txBody>
        </p:sp>
      </p:grpSp>
      <p:grpSp>
        <p:nvGrpSpPr>
          <p:cNvPr id="27" name="Group 26">
            <a:extLst>
              <a:ext uri="{FF2B5EF4-FFF2-40B4-BE49-F238E27FC236}">
                <a16:creationId xmlns:a16="http://schemas.microsoft.com/office/drawing/2014/main" id="{B770E6E7-BA63-2542-BBBC-37FBEAB9969F}"/>
              </a:ext>
            </a:extLst>
          </p:cNvPr>
          <p:cNvGrpSpPr/>
          <p:nvPr/>
        </p:nvGrpSpPr>
        <p:grpSpPr>
          <a:xfrm>
            <a:off x="8470364" y="4780110"/>
            <a:ext cx="1683233" cy="1466622"/>
            <a:chOff x="8470364" y="4780110"/>
            <a:chExt cx="1683233" cy="1466622"/>
          </a:xfrm>
        </p:grpSpPr>
        <p:sp>
          <p:nvSpPr>
            <p:cNvPr id="17" name="Oval 16">
              <a:extLst>
                <a:ext uri="{FF2B5EF4-FFF2-40B4-BE49-F238E27FC236}">
                  <a16:creationId xmlns:a16="http://schemas.microsoft.com/office/drawing/2014/main" id="{FB748EBD-E204-3948-85AE-7B4437FEF2C5}"/>
                </a:ext>
              </a:extLst>
            </p:cNvPr>
            <p:cNvSpPr/>
            <p:nvPr/>
          </p:nvSpPr>
          <p:spPr>
            <a:xfrm>
              <a:off x="8922189" y="5543348"/>
              <a:ext cx="779584" cy="70338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E0EC5DD-9E63-8C49-A998-CBD173569950}"/>
                </a:ext>
              </a:extLst>
            </p:cNvPr>
            <p:cNvSpPr txBox="1"/>
            <p:nvPr/>
          </p:nvSpPr>
          <p:spPr>
            <a:xfrm>
              <a:off x="8470364" y="4780110"/>
              <a:ext cx="1683233" cy="830997"/>
            </a:xfrm>
            <a:prstGeom prst="rect">
              <a:avLst/>
            </a:prstGeom>
            <a:noFill/>
          </p:spPr>
          <p:txBody>
            <a:bodyPr wrap="square" rtlCol="0">
              <a:spAutoFit/>
            </a:bodyPr>
            <a:lstStyle/>
            <a:p>
              <a:pPr algn="ctr"/>
              <a:r>
                <a:rPr lang="en-US" sz="2400" dirty="0">
                  <a:solidFill>
                    <a:schemeClr val="bg1"/>
                  </a:solidFill>
                </a:rPr>
                <a:t>Limestone Coast</a:t>
              </a:r>
            </a:p>
          </p:txBody>
        </p:sp>
      </p:grpSp>
      <p:grpSp>
        <p:nvGrpSpPr>
          <p:cNvPr id="24" name="Group 23">
            <a:extLst>
              <a:ext uri="{FF2B5EF4-FFF2-40B4-BE49-F238E27FC236}">
                <a16:creationId xmlns:a16="http://schemas.microsoft.com/office/drawing/2014/main" id="{AAB7B69A-4B68-E048-ACE6-DC928E182B20}"/>
              </a:ext>
            </a:extLst>
          </p:cNvPr>
          <p:cNvGrpSpPr/>
          <p:nvPr/>
        </p:nvGrpSpPr>
        <p:grpSpPr>
          <a:xfrm>
            <a:off x="4749035" y="3819906"/>
            <a:ext cx="1760039" cy="904776"/>
            <a:chOff x="4749035" y="3819906"/>
            <a:chExt cx="1760039" cy="904776"/>
          </a:xfrm>
        </p:grpSpPr>
        <p:sp>
          <p:nvSpPr>
            <p:cNvPr id="19" name="Oval 18">
              <a:extLst>
                <a:ext uri="{FF2B5EF4-FFF2-40B4-BE49-F238E27FC236}">
                  <a16:creationId xmlns:a16="http://schemas.microsoft.com/office/drawing/2014/main" id="{42DA4496-9143-8C47-9BEA-CFF6D3A9FB4A}"/>
                </a:ext>
              </a:extLst>
            </p:cNvPr>
            <p:cNvSpPr/>
            <p:nvPr/>
          </p:nvSpPr>
          <p:spPr>
            <a:xfrm>
              <a:off x="5168927" y="4021298"/>
              <a:ext cx="779584" cy="70338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3829F40-B674-6141-8AC1-FB4EE1EB9E9A}"/>
                </a:ext>
              </a:extLst>
            </p:cNvPr>
            <p:cNvSpPr txBox="1"/>
            <p:nvPr/>
          </p:nvSpPr>
          <p:spPr>
            <a:xfrm>
              <a:off x="4749035" y="3819906"/>
              <a:ext cx="1760039" cy="830997"/>
            </a:xfrm>
            <a:prstGeom prst="rect">
              <a:avLst/>
            </a:prstGeom>
            <a:noFill/>
          </p:spPr>
          <p:txBody>
            <a:bodyPr wrap="square" rtlCol="0">
              <a:spAutoFit/>
            </a:bodyPr>
            <a:lstStyle/>
            <a:p>
              <a:pPr algn="ctr"/>
              <a:r>
                <a:rPr lang="en-US" sz="2400" dirty="0">
                  <a:solidFill>
                    <a:schemeClr val="bg1"/>
                  </a:solidFill>
                </a:rPr>
                <a:t>The Goldfields</a:t>
              </a:r>
            </a:p>
          </p:txBody>
        </p:sp>
      </p:grpSp>
      <p:grpSp>
        <p:nvGrpSpPr>
          <p:cNvPr id="25" name="Group 24">
            <a:extLst>
              <a:ext uri="{FF2B5EF4-FFF2-40B4-BE49-F238E27FC236}">
                <a16:creationId xmlns:a16="http://schemas.microsoft.com/office/drawing/2014/main" id="{1E81F80A-95D2-5B4C-9719-4415750F3182}"/>
              </a:ext>
            </a:extLst>
          </p:cNvPr>
          <p:cNvGrpSpPr/>
          <p:nvPr/>
        </p:nvGrpSpPr>
        <p:grpSpPr>
          <a:xfrm>
            <a:off x="6874696" y="2730863"/>
            <a:ext cx="1760039" cy="904776"/>
            <a:chOff x="6874696" y="2730863"/>
            <a:chExt cx="1760039" cy="904776"/>
          </a:xfrm>
        </p:grpSpPr>
        <p:sp>
          <p:nvSpPr>
            <p:cNvPr id="21" name="Oval 20">
              <a:extLst>
                <a:ext uri="{FF2B5EF4-FFF2-40B4-BE49-F238E27FC236}">
                  <a16:creationId xmlns:a16="http://schemas.microsoft.com/office/drawing/2014/main" id="{95E68071-A37B-104B-8A95-DB2F3936C3B3}"/>
                </a:ext>
              </a:extLst>
            </p:cNvPr>
            <p:cNvSpPr/>
            <p:nvPr/>
          </p:nvSpPr>
          <p:spPr>
            <a:xfrm>
              <a:off x="7294588" y="2932255"/>
              <a:ext cx="779584" cy="70338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316B33B-E02A-1049-BB0D-8A6EA77943F3}"/>
                </a:ext>
              </a:extLst>
            </p:cNvPr>
            <p:cNvSpPr txBox="1"/>
            <p:nvPr/>
          </p:nvSpPr>
          <p:spPr>
            <a:xfrm>
              <a:off x="6874696" y="2730863"/>
              <a:ext cx="1760039" cy="830997"/>
            </a:xfrm>
            <a:prstGeom prst="rect">
              <a:avLst/>
            </a:prstGeom>
            <a:noFill/>
          </p:spPr>
          <p:txBody>
            <a:bodyPr wrap="square" rtlCol="0">
              <a:spAutoFit/>
            </a:bodyPr>
            <a:lstStyle/>
            <a:p>
              <a:pPr algn="ctr"/>
              <a:r>
                <a:rPr lang="en-US" sz="2400" dirty="0">
                  <a:solidFill>
                    <a:schemeClr val="bg1"/>
                  </a:solidFill>
                </a:rPr>
                <a:t>Red Center</a:t>
              </a:r>
            </a:p>
          </p:txBody>
        </p:sp>
      </p:grpSp>
      <p:grpSp>
        <p:nvGrpSpPr>
          <p:cNvPr id="28" name="Group 27">
            <a:extLst>
              <a:ext uri="{FF2B5EF4-FFF2-40B4-BE49-F238E27FC236}">
                <a16:creationId xmlns:a16="http://schemas.microsoft.com/office/drawing/2014/main" id="{58CC2293-CA93-3C49-BC20-61241C45FA80}"/>
              </a:ext>
            </a:extLst>
          </p:cNvPr>
          <p:cNvGrpSpPr/>
          <p:nvPr/>
        </p:nvGrpSpPr>
        <p:grpSpPr>
          <a:xfrm>
            <a:off x="5679255" y="907982"/>
            <a:ext cx="1680550" cy="1075033"/>
            <a:chOff x="4216587" y="2400859"/>
            <a:chExt cx="1680550" cy="1075033"/>
          </a:xfrm>
        </p:grpSpPr>
        <p:sp>
          <p:nvSpPr>
            <p:cNvPr id="29" name="Oval 28">
              <a:extLst>
                <a:ext uri="{FF2B5EF4-FFF2-40B4-BE49-F238E27FC236}">
                  <a16:creationId xmlns:a16="http://schemas.microsoft.com/office/drawing/2014/main" id="{179B4230-EE54-4A47-98A1-DED45E594A67}"/>
                </a:ext>
              </a:extLst>
            </p:cNvPr>
            <p:cNvSpPr/>
            <p:nvPr/>
          </p:nvSpPr>
          <p:spPr>
            <a:xfrm>
              <a:off x="4589585" y="2772508"/>
              <a:ext cx="779584" cy="70338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74FAB61-FAC6-B044-932D-7E4167ACE8BE}"/>
                </a:ext>
              </a:extLst>
            </p:cNvPr>
            <p:cNvSpPr txBox="1"/>
            <p:nvPr/>
          </p:nvSpPr>
          <p:spPr>
            <a:xfrm>
              <a:off x="4216587" y="2400859"/>
              <a:ext cx="1680550" cy="830997"/>
            </a:xfrm>
            <a:prstGeom prst="rect">
              <a:avLst/>
            </a:prstGeom>
            <a:noFill/>
          </p:spPr>
          <p:txBody>
            <a:bodyPr wrap="square" rtlCol="0">
              <a:spAutoFit/>
            </a:bodyPr>
            <a:lstStyle/>
            <a:p>
              <a:pPr algn="ctr"/>
              <a:r>
                <a:rPr lang="en-US" sz="2400" dirty="0">
                  <a:solidFill>
                    <a:schemeClr val="bg1"/>
                  </a:solidFill>
                </a:rPr>
                <a:t>The Kimberley</a:t>
              </a:r>
            </a:p>
          </p:txBody>
        </p:sp>
      </p:grpSp>
    </p:spTree>
    <p:extLst>
      <p:ext uri="{BB962C8B-B14F-4D97-AF65-F5344CB8AC3E}">
        <p14:creationId xmlns:p14="http://schemas.microsoft.com/office/powerpoint/2010/main" val="249023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9B7697-7DA2-0644-A52B-737C381659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879"/>
            <a:ext cx="12192000" cy="6847472"/>
          </a:xfrm>
          <a:prstGeom prst="rect">
            <a:avLst/>
          </a:prstGeom>
        </p:spPr>
      </p:pic>
    </p:spTree>
    <p:extLst>
      <p:ext uri="{BB962C8B-B14F-4D97-AF65-F5344CB8AC3E}">
        <p14:creationId xmlns:p14="http://schemas.microsoft.com/office/powerpoint/2010/main" val="137007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D6F65B-1398-4D43-A134-AF1A32446391}"/>
              </a:ext>
            </a:extLst>
          </p:cNvPr>
          <p:cNvPicPr>
            <a:picLocks noChangeAspect="1"/>
          </p:cNvPicPr>
          <p:nvPr/>
        </p:nvPicPr>
        <p:blipFill>
          <a:blip r:embed="rId3"/>
          <a:stretch>
            <a:fillRect/>
          </a:stretch>
        </p:blipFill>
        <p:spPr>
          <a:xfrm>
            <a:off x="4142779" y="193181"/>
            <a:ext cx="8049221" cy="5364051"/>
          </a:xfrm>
          <a:prstGeom prst="rect">
            <a:avLst/>
          </a:prstGeom>
        </p:spPr>
      </p:pic>
      <p:sp>
        <p:nvSpPr>
          <p:cNvPr id="2" name="Title 1">
            <a:extLst>
              <a:ext uri="{FF2B5EF4-FFF2-40B4-BE49-F238E27FC236}">
                <a16:creationId xmlns:a16="http://schemas.microsoft.com/office/drawing/2014/main" id="{B472F575-FAB3-D648-A137-57FF922C75C2}"/>
              </a:ext>
            </a:extLst>
          </p:cNvPr>
          <p:cNvSpPr>
            <a:spLocks noGrp="1"/>
          </p:cNvSpPr>
          <p:nvPr>
            <p:ph type="title"/>
          </p:nvPr>
        </p:nvSpPr>
        <p:spPr>
          <a:xfrm>
            <a:off x="812800" y="609600"/>
            <a:ext cx="9905998" cy="1905000"/>
          </a:xfrm>
        </p:spPr>
        <p:txBody>
          <a:bodyPr/>
          <a:lstStyle/>
          <a:p>
            <a:r>
              <a:rPr lang="en-US" dirty="0"/>
              <a:t>Off the Beaten</a:t>
            </a:r>
            <a:r>
              <a:rPr lang="en-US" dirty="0">
                <a:solidFill>
                  <a:schemeClr val="bg1"/>
                </a:solidFill>
              </a:rPr>
              <a:t> Track</a:t>
            </a:r>
          </a:p>
        </p:txBody>
      </p:sp>
      <p:sp>
        <p:nvSpPr>
          <p:cNvPr id="3" name="Content Placeholder 2">
            <a:extLst>
              <a:ext uri="{FF2B5EF4-FFF2-40B4-BE49-F238E27FC236}">
                <a16:creationId xmlns:a16="http://schemas.microsoft.com/office/drawing/2014/main" id="{513FA48C-3D65-0047-B4A4-99E2EB3CFF2B}"/>
              </a:ext>
            </a:extLst>
          </p:cNvPr>
          <p:cNvSpPr>
            <a:spLocks noGrp="1"/>
          </p:cNvSpPr>
          <p:nvPr>
            <p:ph idx="1"/>
          </p:nvPr>
        </p:nvSpPr>
        <p:spPr>
          <a:xfrm>
            <a:off x="484188" y="3481387"/>
            <a:ext cx="9905998" cy="3124201"/>
          </a:xfrm>
        </p:spPr>
        <p:txBody>
          <a:bodyPr/>
          <a:lstStyle/>
          <a:p>
            <a:r>
              <a:rPr lang="en-US" dirty="0"/>
              <a:t>19,800 km (12,000 miles)</a:t>
            </a:r>
          </a:p>
          <a:p>
            <a:r>
              <a:rPr lang="en-US" dirty="0"/>
              <a:t>3,000 </a:t>
            </a:r>
            <a:r>
              <a:rPr lang="en-US" dirty="0" err="1"/>
              <a:t>litres</a:t>
            </a:r>
            <a:r>
              <a:rPr lang="en-US" dirty="0"/>
              <a:t> of Diesel</a:t>
            </a:r>
            <a:br>
              <a:rPr lang="en-US" dirty="0"/>
            </a:br>
            <a:r>
              <a:rPr lang="en-US" dirty="0"/>
              <a:t>  (800 US Gallons)</a:t>
            </a:r>
          </a:p>
          <a:p>
            <a:r>
              <a:rPr lang="en-US" dirty="0"/>
              <a:t>1,600 photos</a:t>
            </a:r>
          </a:p>
          <a:p>
            <a:r>
              <a:rPr lang="en-US" dirty="0"/>
              <a:t>81 pages of travelogues to friends and family</a:t>
            </a:r>
          </a:p>
        </p:txBody>
      </p:sp>
    </p:spTree>
    <p:extLst>
      <p:ext uri="{BB962C8B-B14F-4D97-AF65-F5344CB8AC3E}">
        <p14:creationId xmlns:p14="http://schemas.microsoft.com/office/powerpoint/2010/main" val="2807215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25F4E-C178-C54F-9ADB-92E1AE752767}"/>
              </a:ext>
            </a:extLst>
          </p:cNvPr>
          <p:cNvSpPr>
            <a:spLocks noGrp="1"/>
          </p:cNvSpPr>
          <p:nvPr>
            <p:ph type="title"/>
          </p:nvPr>
        </p:nvSpPr>
        <p:spPr/>
        <p:txBody>
          <a:bodyPr/>
          <a:lstStyle/>
          <a:p>
            <a:r>
              <a:rPr lang="en-US" dirty="0"/>
              <a:t>Our Route</a:t>
            </a:r>
          </a:p>
        </p:txBody>
      </p:sp>
      <p:pic>
        <p:nvPicPr>
          <p:cNvPr id="5" name="Picture 4">
            <a:extLst>
              <a:ext uri="{FF2B5EF4-FFF2-40B4-BE49-F238E27FC236}">
                <a16:creationId xmlns:a16="http://schemas.microsoft.com/office/drawing/2014/main" id="{2FCA84D9-8FD1-1040-BA0B-9847FA5F5A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963" y="0"/>
            <a:ext cx="9952074" cy="6858000"/>
          </a:xfrm>
          <a:prstGeom prst="rect">
            <a:avLst/>
          </a:prstGeom>
        </p:spPr>
      </p:pic>
      <p:grpSp>
        <p:nvGrpSpPr>
          <p:cNvPr id="9" name="Group 8">
            <a:extLst>
              <a:ext uri="{FF2B5EF4-FFF2-40B4-BE49-F238E27FC236}">
                <a16:creationId xmlns:a16="http://schemas.microsoft.com/office/drawing/2014/main" id="{4168AB95-C9AA-0744-9927-6A16B8646D43}"/>
              </a:ext>
            </a:extLst>
          </p:cNvPr>
          <p:cNvGrpSpPr/>
          <p:nvPr/>
        </p:nvGrpSpPr>
        <p:grpSpPr>
          <a:xfrm>
            <a:off x="6071741" y="3100302"/>
            <a:ext cx="1875835" cy="504399"/>
            <a:chOff x="6071741" y="3100302"/>
            <a:chExt cx="1875835" cy="504399"/>
          </a:xfrm>
        </p:grpSpPr>
        <p:sp>
          <p:nvSpPr>
            <p:cNvPr id="6" name="Oval 5">
              <a:extLst>
                <a:ext uri="{FF2B5EF4-FFF2-40B4-BE49-F238E27FC236}">
                  <a16:creationId xmlns:a16="http://schemas.microsoft.com/office/drawing/2014/main" id="{3EFC78E4-95EF-8D45-9371-ECA98F57F7B3}"/>
                </a:ext>
              </a:extLst>
            </p:cNvPr>
            <p:cNvSpPr/>
            <p:nvPr/>
          </p:nvSpPr>
          <p:spPr>
            <a:xfrm>
              <a:off x="6642625" y="3128608"/>
              <a:ext cx="528992" cy="4760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6B768A-254E-E24D-8776-0F26259993AD}"/>
                </a:ext>
              </a:extLst>
            </p:cNvPr>
            <p:cNvSpPr txBox="1"/>
            <p:nvPr/>
          </p:nvSpPr>
          <p:spPr>
            <a:xfrm rot="19046544">
              <a:off x="6071741" y="3100302"/>
              <a:ext cx="1875835" cy="369332"/>
            </a:xfrm>
            <a:prstGeom prst="rect">
              <a:avLst/>
            </a:prstGeom>
            <a:noFill/>
          </p:spPr>
          <p:txBody>
            <a:bodyPr wrap="none" rtlCol="0">
              <a:spAutoFit/>
            </a:bodyPr>
            <a:lstStyle/>
            <a:p>
              <a:r>
                <a:rPr lang="en-US" dirty="0">
                  <a:solidFill>
                    <a:srgbClr val="FF0000"/>
                  </a:solidFill>
                </a:rPr>
                <a:t>Simpson Desert</a:t>
              </a:r>
            </a:p>
          </p:txBody>
        </p:sp>
      </p:grpSp>
      <p:grpSp>
        <p:nvGrpSpPr>
          <p:cNvPr id="27" name="Group 26">
            <a:extLst>
              <a:ext uri="{FF2B5EF4-FFF2-40B4-BE49-F238E27FC236}">
                <a16:creationId xmlns:a16="http://schemas.microsoft.com/office/drawing/2014/main" id="{9CC785C8-663D-4A45-B409-7CD7E0066DBA}"/>
              </a:ext>
            </a:extLst>
          </p:cNvPr>
          <p:cNvGrpSpPr/>
          <p:nvPr/>
        </p:nvGrpSpPr>
        <p:grpSpPr>
          <a:xfrm>
            <a:off x="2655961" y="3730474"/>
            <a:ext cx="1369425" cy="1514439"/>
            <a:chOff x="2655961" y="3730474"/>
            <a:chExt cx="1369425" cy="1514439"/>
          </a:xfrm>
        </p:grpSpPr>
        <p:sp>
          <p:nvSpPr>
            <p:cNvPr id="12" name="TextBox 11">
              <a:extLst>
                <a:ext uri="{FF2B5EF4-FFF2-40B4-BE49-F238E27FC236}">
                  <a16:creationId xmlns:a16="http://schemas.microsoft.com/office/drawing/2014/main" id="{22AB00C4-509F-5A46-9658-97F34A2F351D}"/>
                </a:ext>
              </a:extLst>
            </p:cNvPr>
            <p:cNvSpPr txBox="1"/>
            <p:nvPr/>
          </p:nvSpPr>
          <p:spPr>
            <a:xfrm>
              <a:off x="2829225" y="4598582"/>
              <a:ext cx="1196161" cy="646331"/>
            </a:xfrm>
            <a:prstGeom prst="rect">
              <a:avLst/>
            </a:prstGeom>
            <a:noFill/>
          </p:spPr>
          <p:txBody>
            <a:bodyPr wrap="none" rtlCol="0">
              <a:spAutoFit/>
            </a:bodyPr>
            <a:lstStyle/>
            <a:p>
              <a:r>
                <a:rPr lang="en-US" dirty="0" err="1">
                  <a:solidFill>
                    <a:srgbClr val="FF0000"/>
                  </a:solidFill>
                </a:rPr>
                <a:t>Boolardy</a:t>
              </a:r>
              <a:endParaRPr lang="en-US" dirty="0">
                <a:solidFill>
                  <a:srgbClr val="FF0000"/>
                </a:solidFill>
              </a:endParaRPr>
            </a:p>
            <a:p>
              <a:r>
                <a:rPr lang="en-US" dirty="0">
                  <a:solidFill>
                    <a:srgbClr val="FF0000"/>
                  </a:solidFill>
                </a:rPr>
                <a:t>Wooleen</a:t>
              </a:r>
            </a:p>
          </p:txBody>
        </p:sp>
        <p:cxnSp>
          <p:nvCxnSpPr>
            <p:cNvPr id="14" name="Straight Arrow Connector 13">
              <a:extLst>
                <a:ext uri="{FF2B5EF4-FFF2-40B4-BE49-F238E27FC236}">
                  <a16:creationId xmlns:a16="http://schemas.microsoft.com/office/drawing/2014/main" id="{E240074D-8A7A-CC4B-BE4D-2385D30CCFAC}"/>
                </a:ext>
              </a:extLst>
            </p:cNvPr>
            <p:cNvCxnSpPr>
              <a:cxnSpLocks/>
            </p:cNvCxnSpPr>
            <p:nvPr/>
          </p:nvCxnSpPr>
          <p:spPr>
            <a:xfrm flipH="1" flipV="1">
              <a:off x="2655961" y="3730474"/>
              <a:ext cx="397077" cy="8681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7404E2D3-CCFD-A74D-9A27-1209E428821D}"/>
              </a:ext>
            </a:extLst>
          </p:cNvPr>
          <p:cNvGrpSpPr/>
          <p:nvPr/>
        </p:nvGrpSpPr>
        <p:grpSpPr>
          <a:xfrm>
            <a:off x="2454957" y="473706"/>
            <a:ext cx="1996131" cy="705190"/>
            <a:chOff x="2454957" y="473706"/>
            <a:chExt cx="1996131" cy="705190"/>
          </a:xfrm>
        </p:grpSpPr>
        <p:sp>
          <p:nvSpPr>
            <p:cNvPr id="18" name="TextBox 17">
              <a:extLst>
                <a:ext uri="{FF2B5EF4-FFF2-40B4-BE49-F238E27FC236}">
                  <a16:creationId xmlns:a16="http://schemas.microsoft.com/office/drawing/2014/main" id="{CA48FB2D-D11C-0A41-8C64-2DE0663E10AF}"/>
                </a:ext>
              </a:extLst>
            </p:cNvPr>
            <p:cNvSpPr txBox="1"/>
            <p:nvPr/>
          </p:nvSpPr>
          <p:spPr>
            <a:xfrm>
              <a:off x="2454957" y="473706"/>
              <a:ext cx="881973" cy="646331"/>
            </a:xfrm>
            <a:prstGeom prst="rect">
              <a:avLst/>
            </a:prstGeom>
            <a:noFill/>
          </p:spPr>
          <p:txBody>
            <a:bodyPr wrap="none" rtlCol="0">
              <a:spAutoFit/>
            </a:bodyPr>
            <a:lstStyle/>
            <a:p>
              <a:r>
                <a:rPr lang="en-US" dirty="0" err="1">
                  <a:solidFill>
                    <a:srgbClr val="FF0000"/>
                  </a:solidFill>
                </a:rPr>
                <a:t>Munja</a:t>
              </a:r>
              <a:endParaRPr lang="en-US" dirty="0">
                <a:solidFill>
                  <a:srgbClr val="FF0000"/>
                </a:solidFill>
              </a:endParaRPr>
            </a:p>
            <a:p>
              <a:r>
                <a:rPr lang="en-US" dirty="0">
                  <a:solidFill>
                    <a:srgbClr val="FF0000"/>
                  </a:solidFill>
                </a:rPr>
                <a:t>Track</a:t>
              </a:r>
            </a:p>
          </p:txBody>
        </p:sp>
        <p:cxnSp>
          <p:nvCxnSpPr>
            <p:cNvPr id="19" name="Straight Arrow Connector 18">
              <a:extLst>
                <a:ext uri="{FF2B5EF4-FFF2-40B4-BE49-F238E27FC236}">
                  <a16:creationId xmlns:a16="http://schemas.microsoft.com/office/drawing/2014/main" id="{A5A8F39E-D785-484C-8AB8-32E632710278}"/>
                </a:ext>
              </a:extLst>
            </p:cNvPr>
            <p:cNvCxnSpPr>
              <a:cxnSpLocks/>
            </p:cNvCxnSpPr>
            <p:nvPr/>
          </p:nvCxnSpPr>
          <p:spPr>
            <a:xfrm>
              <a:off x="3293021" y="868108"/>
              <a:ext cx="1158067" cy="3107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2B7BF3F-61A8-0C48-AA8B-E277190EEAE8}"/>
              </a:ext>
            </a:extLst>
          </p:cNvPr>
          <p:cNvGrpSpPr/>
          <p:nvPr/>
        </p:nvGrpSpPr>
        <p:grpSpPr>
          <a:xfrm>
            <a:off x="3609750" y="2620532"/>
            <a:ext cx="1999405" cy="413686"/>
            <a:chOff x="3609750" y="2620532"/>
            <a:chExt cx="1999405" cy="413686"/>
          </a:xfrm>
        </p:grpSpPr>
        <p:sp>
          <p:nvSpPr>
            <p:cNvPr id="21" name="TextBox 20">
              <a:extLst>
                <a:ext uri="{FF2B5EF4-FFF2-40B4-BE49-F238E27FC236}">
                  <a16:creationId xmlns:a16="http://schemas.microsoft.com/office/drawing/2014/main" id="{13CD5352-910A-8D44-83E5-1BBFB3B5F153}"/>
                </a:ext>
              </a:extLst>
            </p:cNvPr>
            <p:cNvSpPr txBox="1"/>
            <p:nvPr/>
          </p:nvSpPr>
          <p:spPr>
            <a:xfrm>
              <a:off x="3609750" y="2664886"/>
              <a:ext cx="1417376" cy="369332"/>
            </a:xfrm>
            <a:prstGeom prst="rect">
              <a:avLst/>
            </a:prstGeom>
            <a:noFill/>
          </p:spPr>
          <p:txBody>
            <a:bodyPr wrap="none" rtlCol="0">
              <a:spAutoFit/>
            </a:bodyPr>
            <a:lstStyle/>
            <a:p>
              <a:r>
                <a:rPr lang="en-US" dirty="0">
                  <a:solidFill>
                    <a:srgbClr val="FF0000"/>
                  </a:solidFill>
                </a:rPr>
                <a:t>Newhaven</a:t>
              </a:r>
            </a:p>
          </p:txBody>
        </p:sp>
        <p:cxnSp>
          <p:nvCxnSpPr>
            <p:cNvPr id="22" name="Straight Arrow Connector 21">
              <a:extLst>
                <a:ext uri="{FF2B5EF4-FFF2-40B4-BE49-F238E27FC236}">
                  <a16:creationId xmlns:a16="http://schemas.microsoft.com/office/drawing/2014/main" id="{81235077-493C-A648-ACB3-B951485511F6}"/>
                </a:ext>
              </a:extLst>
            </p:cNvPr>
            <p:cNvCxnSpPr>
              <a:cxnSpLocks/>
            </p:cNvCxnSpPr>
            <p:nvPr/>
          </p:nvCxnSpPr>
          <p:spPr>
            <a:xfrm flipV="1">
              <a:off x="5027126" y="2620532"/>
              <a:ext cx="582029" cy="2010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28B804DE-73E6-8546-BFDA-37E21A4EBA85}"/>
              </a:ext>
            </a:extLst>
          </p:cNvPr>
          <p:cNvGrpSpPr/>
          <p:nvPr/>
        </p:nvGrpSpPr>
        <p:grpSpPr>
          <a:xfrm>
            <a:off x="4494997" y="3538102"/>
            <a:ext cx="1141383" cy="1350054"/>
            <a:chOff x="4494997" y="3538102"/>
            <a:chExt cx="1141383" cy="1350054"/>
          </a:xfrm>
        </p:grpSpPr>
        <p:cxnSp>
          <p:nvCxnSpPr>
            <p:cNvPr id="29" name="Straight Arrow Connector 28">
              <a:extLst>
                <a:ext uri="{FF2B5EF4-FFF2-40B4-BE49-F238E27FC236}">
                  <a16:creationId xmlns:a16="http://schemas.microsoft.com/office/drawing/2014/main" id="{A197D402-2D79-AA48-9093-652C37AE5DF7}"/>
                </a:ext>
              </a:extLst>
            </p:cNvPr>
            <p:cNvCxnSpPr>
              <a:cxnSpLocks/>
            </p:cNvCxnSpPr>
            <p:nvPr/>
          </p:nvCxnSpPr>
          <p:spPr>
            <a:xfrm flipH="1" flipV="1">
              <a:off x="4494997" y="3538102"/>
              <a:ext cx="175244" cy="4710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B5D637C-128E-CD42-84D5-84D9B1F983DC}"/>
                </a:ext>
              </a:extLst>
            </p:cNvPr>
            <p:cNvSpPr txBox="1"/>
            <p:nvPr/>
          </p:nvSpPr>
          <p:spPr>
            <a:xfrm>
              <a:off x="4621359" y="3964826"/>
              <a:ext cx="1015021" cy="923330"/>
            </a:xfrm>
            <a:prstGeom prst="rect">
              <a:avLst/>
            </a:prstGeom>
            <a:noFill/>
          </p:spPr>
          <p:txBody>
            <a:bodyPr wrap="none" rtlCol="0">
              <a:spAutoFit/>
            </a:bodyPr>
            <a:lstStyle/>
            <a:p>
              <a:r>
                <a:rPr lang="en-US" dirty="0">
                  <a:solidFill>
                    <a:srgbClr val="FF0000"/>
                  </a:solidFill>
                </a:rPr>
                <a:t>Great</a:t>
              </a:r>
            </a:p>
            <a:p>
              <a:r>
                <a:rPr lang="en-US" dirty="0">
                  <a:solidFill>
                    <a:srgbClr val="FF0000"/>
                  </a:solidFill>
                </a:rPr>
                <a:t>Central</a:t>
              </a:r>
            </a:p>
            <a:p>
              <a:r>
                <a:rPr lang="en-US" dirty="0">
                  <a:solidFill>
                    <a:srgbClr val="FF0000"/>
                  </a:solidFill>
                </a:rPr>
                <a:t>Road</a:t>
              </a:r>
            </a:p>
          </p:txBody>
        </p:sp>
      </p:grpSp>
      <p:grpSp>
        <p:nvGrpSpPr>
          <p:cNvPr id="36" name="Group 35">
            <a:extLst>
              <a:ext uri="{FF2B5EF4-FFF2-40B4-BE49-F238E27FC236}">
                <a16:creationId xmlns:a16="http://schemas.microsoft.com/office/drawing/2014/main" id="{722EA07C-067C-F44A-A79F-67D2AD4E56DB}"/>
              </a:ext>
            </a:extLst>
          </p:cNvPr>
          <p:cNvGrpSpPr/>
          <p:nvPr/>
        </p:nvGrpSpPr>
        <p:grpSpPr>
          <a:xfrm>
            <a:off x="1141413" y="1591270"/>
            <a:ext cx="1149674" cy="1404312"/>
            <a:chOff x="1141413" y="1591270"/>
            <a:chExt cx="1149674" cy="1404312"/>
          </a:xfrm>
        </p:grpSpPr>
        <p:cxnSp>
          <p:nvCxnSpPr>
            <p:cNvPr id="32" name="Straight Arrow Connector 31">
              <a:extLst>
                <a:ext uri="{FF2B5EF4-FFF2-40B4-BE49-F238E27FC236}">
                  <a16:creationId xmlns:a16="http://schemas.microsoft.com/office/drawing/2014/main" id="{AF07BEA6-B023-0D46-B03F-A71B1EB6DA70}"/>
                </a:ext>
              </a:extLst>
            </p:cNvPr>
            <p:cNvCxnSpPr>
              <a:cxnSpLocks/>
            </p:cNvCxnSpPr>
            <p:nvPr/>
          </p:nvCxnSpPr>
          <p:spPr>
            <a:xfrm>
              <a:off x="1579418" y="2550344"/>
              <a:ext cx="277254" cy="4452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E974F8A-A95B-9944-8BA9-3E0C344D59CC}"/>
                </a:ext>
              </a:extLst>
            </p:cNvPr>
            <p:cNvSpPr txBox="1"/>
            <p:nvPr/>
          </p:nvSpPr>
          <p:spPr>
            <a:xfrm>
              <a:off x="1141413" y="1591270"/>
              <a:ext cx="1149674" cy="923330"/>
            </a:xfrm>
            <a:prstGeom prst="rect">
              <a:avLst/>
            </a:prstGeom>
            <a:noFill/>
          </p:spPr>
          <p:txBody>
            <a:bodyPr wrap="none" rtlCol="0">
              <a:spAutoFit/>
            </a:bodyPr>
            <a:lstStyle/>
            <a:p>
              <a:r>
                <a:rPr lang="en-US" dirty="0">
                  <a:solidFill>
                    <a:srgbClr val="FF0000"/>
                  </a:solidFill>
                </a:rPr>
                <a:t>World</a:t>
              </a:r>
            </a:p>
            <a:p>
              <a:r>
                <a:rPr lang="en-US" dirty="0">
                  <a:solidFill>
                    <a:srgbClr val="FF0000"/>
                  </a:solidFill>
                </a:rPr>
                <a:t>Heritage</a:t>
              </a:r>
            </a:p>
            <a:p>
              <a:r>
                <a:rPr lang="en-US" dirty="0">
                  <a:solidFill>
                    <a:srgbClr val="FF0000"/>
                  </a:solidFill>
                </a:rPr>
                <a:t>Coast</a:t>
              </a:r>
            </a:p>
          </p:txBody>
        </p:sp>
      </p:grpSp>
    </p:spTree>
    <p:extLst>
      <p:ext uri="{BB962C8B-B14F-4D97-AF65-F5344CB8AC3E}">
        <p14:creationId xmlns:p14="http://schemas.microsoft.com/office/powerpoint/2010/main" val="204172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6F06D9-5A4C-B241-B9AD-890DA4363D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04010" y="742955"/>
            <a:ext cx="8201761" cy="5472113"/>
          </a:xfrm>
          <a:prstGeom prst="rect">
            <a:avLst/>
          </a:prstGeom>
        </p:spPr>
      </p:pic>
      <p:sp>
        <p:nvSpPr>
          <p:cNvPr id="2" name="Title 1">
            <a:extLst>
              <a:ext uri="{FF2B5EF4-FFF2-40B4-BE49-F238E27FC236}">
                <a16:creationId xmlns:a16="http://schemas.microsoft.com/office/drawing/2014/main" id="{97AE47DD-272F-7A4F-A018-45E8238C01A2}"/>
              </a:ext>
            </a:extLst>
          </p:cNvPr>
          <p:cNvSpPr>
            <a:spLocks noGrp="1"/>
          </p:cNvSpPr>
          <p:nvPr>
            <p:ph type="title"/>
          </p:nvPr>
        </p:nvSpPr>
        <p:spPr/>
        <p:txBody>
          <a:bodyPr/>
          <a:lstStyle/>
          <a:p>
            <a:r>
              <a:rPr lang="en-US" dirty="0"/>
              <a:t>The vehicle</a:t>
            </a:r>
          </a:p>
        </p:txBody>
      </p:sp>
      <p:sp>
        <p:nvSpPr>
          <p:cNvPr id="6" name="Content Placeholder 2">
            <a:extLst>
              <a:ext uri="{FF2B5EF4-FFF2-40B4-BE49-F238E27FC236}">
                <a16:creationId xmlns:a16="http://schemas.microsoft.com/office/drawing/2014/main" id="{A057645A-3E0C-294A-AF11-5A4503283D49}"/>
              </a:ext>
            </a:extLst>
          </p:cNvPr>
          <p:cNvSpPr txBox="1">
            <a:spLocks/>
          </p:cNvSpPr>
          <p:nvPr/>
        </p:nvSpPr>
        <p:spPr>
          <a:xfrm>
            <a:off x="484188" y="1814513"/>
            <a:ext cx="9905998" cy="479107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2006 Nissan Patrol</a:t>
            </a:r>
            <a:br>
              <a:rPr lang="en-US" dirty="0"/>
            </a:br>
            <a:r>
              <a:rPr lang="en-US" dirty="0"/>
              <a:t>Coil Cab</a:t>
            </a:r>
          </a:p>
          <a:p>
            <a:r>
              <a:rPr lang="en-US" dirty="0"/>
              <a:t>Dual Batteries</a:t>
            </a:r>
          </a:p>
          <a:p>
            <a:r>
              <a:rPr lang="en-US" dirty="0"/>
              <a:t>185 </a:t>
            </a:r>
            <a:r>
              <a:rPr lang="en-US" dirty="0" err="1"/>
              <a:t>litre</a:t>
            </a:r>
            <a:r>
              <a:rPr lang="en-US" dirty="0"/>
              <a:t> diesel tanks</a:t>
            </a:r>
          </a:p>
          <a:p>
            <a:r>
              <a:rPr lang="en-US" dirty="0"/>
              <a:t>120 </a:t>
            </a:r>
            <a:r>
              <a:rPr lang="en-US" dirty="0" err="1"/>
              <a:t>litre</a:t>
            </a:r>
            <a:r>
              <a:rPr lang="en-US" dirty="0"/>
              <a:t> stainless steel</a:t>
            </a:r>
            <a:br>
              <a:rPr lang="en-US" dirty="0"/>
            </a:br>
            <a:r>
              <a:rPr lang="en-US" dirty="0"/>
              <a:t>water tanks</a:t>
            </a:r>
          </a:p>
          <a:p>
            <a:r>
              <a:rPr lang="en-US" dirty="0"/>
              <a:t>Air compressor</a:t>
            </a:r>
          </a:p>
          <a:p>
            <a:r>
              <a:rPr lang="en-US" dirty="0"/>
              <a:t>UHF &amp; HF radios, PLB</a:t>
            </a:r>
          </a:p>
          <a:p>
            <a:r>
              <a:rPr lang="en-US" dirty="0"/>
              <a:t>2 x 12V refrigerators</a:t>
            </a:r>
          </a:p>
          <a:p>
            <a:pPr marL="0" indent="0">
              <a:buNone/>
            </a:pPr>
            <a:endParaRPr lang="en-US" dirty="0"/>
          </a:p>
        </p:txBody>
      </p:sp>
      <p:pic>
        <p:nvPicPr>
          <p:cNvPr id="17" name="Content Placeholder 16">
            <a:extLst>
              <a:ext uri="{FF2B5EF4-FFF2-40B4-BE49-F238E27FC236}">
                <a16:creationId xmlns:a16="http://schemas.microsoft.com/office/drawing/2014/main" id="{921A6557-DCED-6440-957E-8C425EE0878A}"/>
              </a:ext>
            </a:extLst>
          </p:cNvPr>
          <p:cNvPicPr>
            <a:picLocks noGrp="1" noChangeAspect="1"/>
          </p:cNvPicPr>
          <p:nvPr>
            <p:ph idx="1"/>
          </p:nvPr>
        </p:nvPicPr>
        <p:blipFill>
          <a:blip r:embed="rId3"/>
          <a:stretch>
            <a:fillRect/>
          </a:stretch>
        </p:blipFill>
        <p:spPr>
          <a:xfrm>
            <a:off x="3694284" y="742955"/>
            <a:ext cx="8411487" cy="5605468"/>
          </a:xfrm>
        </p:spPr>
      </p:pic>
    </p:spTree>
    <p:extLst>
      <p:ext uri="{BB962C8B-B14F-4D97-AF65-F5344CB8AC3E}">
        <p14:creationId xmlns:p14="http://schemas.microsoft.com/office/powerpoint/2010/main" val="163922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3D7F-A60A-3A41-B318-EE47140E9335}"/>
              </a:ext>
            </a:extLst>
          </p:cNvPr>
          <p:cNvSpPr>
            <a:spLocks noGrp="1"/>
          </p:cNvSpPr>
          <p:nvPr>
            <p:ph type="title"/>
          </p:nvPr>
        </p:nvSpPr>
        <p:spPr/>
        <p:txBody>
          <a:bodyPr/>
          <a:lstStyle/>
          <a:p>
            <a:r>
              <a:rPr lang="en-US" dirty="0"/>
              <a:t>Bits &amp; pieces</a:t>
            </a:r>
          </a:p>
        </p:txBody>
      </p:sp>
      <p:sp>
        <p:nvSpPr>
          <p:cNvPr id="3" name="Content Placeholder 2">
            <a:extLst>
              <a:ext uri="{FF2B5EF4-FFF2-40B4-BE49-F238E27FC236}">
                <a16:creationId xmlns:a16="http://schemas.microsoft.com/office/drawing/2014/main" id="{D947B494-6D89-F343-9258-760BC14E798F}"/>
              </a:ext>
            </a:extLst>
          </p:cNvPr>
          <p:cNvSpPr>
            <a:spLocks noGrp="1"/>
          </p:cNvSpPr>
          <p:nvPr>
            <p:ph idx="1"/>
          </p:nvPr>
        </p:nvSpPr>
        <p:spPr>
          <a:xfrm>
            <a:off x="1141413" y="2291577"/>
            <a:ext cx="9905998" cy="4033024"/>
          </a:xfrm>
        </p:spPr>
        <p:txBody>
          <a:bodyPr>
            <a:normAutofit lnSpcReduction="10000"/>
          </a:bodyPr>
          <a:lstStyle/>
          <a:p>
            <a:r>
              <a:rPr lang="en-US" dirty="0"/>
              <a:t>10000 </a:t>
            </a:r>
            <a:r>
              <a:rPr lang="en-US" dirty="0" err="1"/>
              <a:t>lb</a:t>
            </a:r>
            <a:r>
              <a:rPr lang="en-US" dirty="0"/>
              <a:t> electric</a:t>
            </a:r>
            <a:br>
              <a:rPr lang="en-US" dirty="0"/>
            </a:br>
            <a:r>
              <a:rPr lang="en-US" dirty="0"/>
              <a:t>winch</a:t>
            </a:r>
          </a:p>
          <a:p>
            <a:r>
              <a:rPr lang="en-US" dirty="0"/>
              <a:t>Hand winch</a:t>
            </a:r>
          </a:p>
          <a:p>
            <a:r>
              <a:rPr lang="en-US" dirty="0" err="1"/>
              <a:t>Maxtrax</a:t>
            </a:r>
            <a:r>
              <a:rPr lang="en-US" dirty="0"/>
              <a:t> sand</a:t>
            </a:r>
            <a:br>
              <a:rPr lang="en-US" dirty="0"/>
            </a:br>
            <a:r>
              <a:rPr lang="en-US" dirty="0"/>
              <a:t>ladders</a:t>
            </a:r>
          </a:p>
          <a:p>
            <a:r>
              <a:rPr lang="en-US" dirty="0" err="1"/>
              <a:t>Hilift</a:t>
            </a:r>
            <a:r>
              <a:rPr lang="en-US" dirty="0"/>
              <a:t> jack</a:t>
            </a:r>
          </a:p>
          <a:p>
            <a:r>
              <a:rPr lang="en-US" dirty="0"/>
              <a:t>2 Spare </a:t>
            </a:r>
            <a:r>
              <a:rPr lang="en-US" dirty="0" err="1"/>
              <a:t>tyres</a:t>
            </a:r>
            <a:endParaRPr lang="en-US" dirty="0"/>
          </a:p>
          <a:p>
            <a:endParaRPr lang="en-US" dirty="0"/>
          </a:p>
          <a:p>
            <a:r>
              <a:rPr lang="en-US" dirty="0"/>
              <a:t>Solar PV panels</a:t>
            </a:r>
          </a:p>
          <a:p>
            <a:r>
              <a:rPr lang="en-US" dirty="0"/>
              <a:t>240V inverter</a:t>
            </a:r>
          </a:p>
        </p:txBody>
      </p:sp>
      <p:pic>
        <p:nvPicPr>
          <p:cNvPr id="8" name="Picture 7">
            <a:extLst>
              <a:ext uri="{FF2B5EF4-FFF2-40B4-BE49-F238E27FC236}">
                <a16:creationId xmlns:a16="http://schemas.microsoft.com/office/drawing/2014/main" id="{9D868B23-44B1-4047-934B-530428B2FD0A}"/>
              </a:ext>
            </a:extLst>
          </p:cNvPr>
          <p:cNvPicPr>
            <a:picLocks noChangeAspect="1"/>
          </p:cNvPicPr>
          <p:nvPr/>
        </p:nvPicPr>
        <p:blipFill>
          <a:blip r:embed="rId2"/>
          <a:stretch>
            <a:fillRect/>
          </a:stretch>
        </p:blipFill>
        <p:spPr>
          <a:xfrm>
            <a:off x="3867420" y="837127"/>
            <a:ext cx="8234428" cy="5487474"/>
          </a:xfrm>
          <a:prstGeom prst="rect">
            <a:avLst/>
          </a:prstGeom>
        </p:spPr>
      </p:pic>
    </p:spTree>
    <p:extLst>
      <p:ext uri="{BB962C8B-B14F-4D97-AF65-F5344CB8AC3E}">
        <p14:creationId xmlns:p14="http://schemas.microsoft.com/office/powerpoint/2010/main" val="15955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3246-3354-3644-93E5-6051F4E8C610}"/>
              </a:ext>
            </a:extLst>
          </p:cNvPr>
          <p:cNvSpPr>
            <a:spLocks noGrp="1"/>
          </p:cNvSpPr>
          <p:nvPr>
            <p:ph type="title"/>
          </p:nvPr>
        </p:nvSpPr>
        <p:spPr/>
        <p:txBody>
          <a:bodyPr/>
          <a:lstStyle/>
          <a:p>
            <a:r>
              <a:rPr lang="en-US" dirty="0"/>
              <a:t>The setup</a:t>
            </a:r>
          </a:p>
        </p:txBody>
      </p:sp>
      <p:sp>
        <p:nvSpPr>
          <p:cNvPr id="3" name="Content Placeholder 2">
            <a:extLst>
              <a:ext uri="{FF2B5EF4-FFF2-40B4-BE49-F238E27FC236}">
                <a16:creationId xmlns:a16="http://schemas.microsoft.com/office/drawing/2014/main" id="{A01FD4E3-2588-974D-8A2C-42AFA4612CCA}"/>
              </a:ext>
            </a:extLst>
          </p:cNvPr>
          <p:cNvSpPr>
            <a:spLocks noGrp="1"/>
          </p:cNvSpPr>
          <p:nvPr>
            <p:ph idx="1"/>
          </p:nvPr>
        </p:nvSpPr>
        <p:spPr/>
        <p:txBody>
          <a:bodyPr/>
          <a:lstStyle/>
          <a:p>
            <a:r>
              <a:rPr lang="en-US" dirty="0"/>
              <a:t>Swag</a:t>
            </a:r>
          </a:p>
          <a:p>
            <a:r>
              <a:rPr lang="en-US" dirty="0"/>
              <a:t>Awning</a:t>
            </a:r>
          </a:p>
          <a:p>
            <a:r>
              <a:rPr lang="en-US" dirty="0"/>
              <a:t>Fire pit</a:t>
            </a:r>
          </a:p>
          <a:p>
            <a:r>
              <a:rPr lang="en-US" dirty="0"/>
              <a:t>Propane stove</a:t>
            </a:r>
          </a:p>
          <a:p>
            <a:endParaRPr lang="en-US" dirty="0"/>
          </a:p>
          <a:p>
            <a:r>
              <a:rPr lang="en-US" dirty="0"/>
              <a:t>12V shower &amp; pump</a:t>
            </a:r>
          </a:p>
          <a:p>
            <a:endParaRPr lang="en-US" dirty="0"/>
          </a:p>
        </p:txBody>
      </p:sp>
      <p:pic>
        <p:nvPicPr>
          <p:cNvPr id="6" name="Picture 5">
            <a:extLst>
              <a:ext uri="{FF2B5EF4-FFF2-40B4-BE49-F238E27FC236}">
                <a16:creationId xmlns:a16="http://schemas.microsoft.com/office/drawing/2014/main" id="{F1F20A63-DEF7-EF4B-B463-A655702C862D}"/>
              </a:ext>
            </a:extLst>
          </p:cNvPr>
          <p:cNvPicPr>
            <a:picLocks noChangeAspect="1"/>
          </p:cNvPicPr>
          <p:nvPr/>
        </p:nvPicPr>
        <p:blipFill>
          <a:blip r:embed="rId2"/>
          <a:stretch>
            <a:fillRect/>
          </a:stretch>
        </p:blipFill>
        <p:spPr>
          <a:xfrm>
            <a:off x="3902298" y="745022"/>
            <a:ext cx="8192235" cy="5456156"/>
          </a:xfrm>
          <a:prstGeom prst="rect">
            <a:avLst/>
          </a:prstGeom>
        </p:spPr>
      </p:pic>
    </p:spTree>
    <p:extLst>
      <p:ext uri="{BB962C8B-B14F-4D97-AF65-F5344CB8AC3E}">
        <p14:creationId xmlns:p14="http://schemas.microsoft.com/office/powerpoint/2010/main" val="6860391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6784</TotalTime>
  <Words>1005</Words>
  <Application>Microsoft Macintosh PowerPoint</Application>
  <PresentationFormat>Widescreen</PresentationFormat>
  <Paragraphs>269</Paragraphs>
  <Slides>43</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ＭＳ Ｐゴシック</vt:lpstr>
      <vt:lpstr>Arial</vt:lpstr>
      <vt:lpstr>Calibri</vt:lpstr>
      <vt:lpstr>Century Gothic</vt:lpstr>
      <vt:lpstr>Verdana</vt:lpstr>
      <vt:lpstr>Mesh</vt:lpstr>
      <vt:lpstr>Exploring Western Australia</vt:lpstr>
      <vt:lpstr>Australia is big…</vt:lpstr>
      <vt:lpstr>Even Western Australia is HUGE…</vt:lpstr>
      <vt:lpstr>…The highways, all of them….</vt:lpstr>
      <vt:lpstr>Off the Beaten Track</vt:lpstr>
      <vt:lpstr>Our Route</vt:lpstr>
      <vt:lpstr>The vehicle</vt:lpstr>
      <vt:lpstr>Bits &amp; pieces</vt:lpstr>
      <vt:lpstr>The setup</vt:lpstr>
      <vt:lpstr>What’s a swag?</vt:lpstr>
      <vt:lpstr>A shower with a view</vt:lpstr>
      <vt:lpstr>Preparedness &amp; adaptability</vt:lpstr>
      <vt:lpstr>The Simpson Desert</vt:lpstr>
      <vt:lpstr>Some of the locals: 1</vt:lpstr>
      <vt:lpstr>Some of the locals: 2</vt:lpstr>
      <vt:lpstr>Recognize this?</vt:lpstr>
      <vt:lpstr>The great central road</vt:lpstr>
      <vt:lpstr>Giles Meteorological station</vt:lpstr>
      <vt:lpstr>The murchison</vt:lpstr>
      <vt:lpstr>Boolardy and Wooleen stations</vt:lpstr>
      <vt:lpstr>ASKAP &amp; PAFs</vt:lpstr>
      <vt:lpstr>Why there?</vt:lpstr>
      <vt:lpstr>Mid-west RQZ</vt:lpstr>
      <vt:lpstr>Wooleen.com.au</vt:lpstr>
      <vt:lpstr>David and Frances</vt:lpstr>
      <vt:lpstr>PowerPoint Presentation</vt:lpstr>
      <vt:lpstr>PowerPoint Presentation</vt:lpstr>
      <vt:lpstr>World heritage coast</vt:lpstr>
      <vt:lpstr>Petroglyphs</vt:lpstr>
      <vt:lpstr>The Munja TracK &amp; Bachsten Bush Camp</vt:lpstr>
      <vt:lpstr>Mud Map #1</vt:lpstr>
      <vt:lpstr>Mud Map #2</vt:lpstr>
      <vt:lpstr>The Red Light District</vt:lpstr>
      <vt:lpstr>Campsite entertainment</vt:lpstr>
      <vt:lpstr>Indigenous art</vt:lpstr>
      <vt:lpstr>Different styles</vt:lpstr>
      <vt:lpstr>Newhaven Sanctuary </vt:lpstr>
      <vt:lpstr>PowerPoint Presentation</vt:lpstr>
      <vt:lpstr>Burrowing Bees</vt:lpstr>
      <vt:lpstr>PowerPoint Presentation</vt:lpstr>
      <vt:lpstr>PowerPoint Presentation</vt:lpstr>
      <vt:lpstr>Other trips</vt:lpstr>
      <vt:lpstr>PowerPoint Presentation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Western Australia</dc:title>
  <dc:creator>Lewis Ball</dc:creator>
  <cp:lastModifiedBy>Lewis Ball</cp:lastModifiedBy>
  <cp:revision>137</cp:revision>
  <dcterms:created xsi:type="dcterms:W3CDTF">2018-06-12T19:36:22Z</dcterms:created>
  <dcterms:modified xsi:type="dcterms:W3CDTF">2018-09-18T19:01:17Z</dcterms:modified>
</cp:coreProperties>
</file>