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76" r:id="rId4"/>
    <p:sldId id="259" r:id="rId5"/>
    <p:sldId id="260" r:id="rId6"/>
    <p:sldId id="257" r:id="rId7"/>
    <p:sldId id="258" r:id="rId8"/>
    <p:sldId id="267" r:id="rId9"/>
    <p:sldId id="261" r:id="rId10"/>
    <p:sldId id="262" r:id="rId11"/>
    <p:sldId id="263" r:id="rId12"/>
    <p:sldId id="264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 MT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 MT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 MT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 MT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 MT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 MT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 MT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 MT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 M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BCD"/>
          </a:solidFill>
        </a:fill>
      </a:tcStyle>
    </a:wholeTbl>
    <a:band2H>
      <a:tcTxStyle/>
      <a:tcStyle>
        <a:tcBdr/>
        <a:fill>
          <a:solidFill>
            <a:srgbClr val="F3E7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D4F9"/>
          </a:solidFill>
        </a:fill>
      </a:tcStyle>
    </a:wholeTbl>
    <a:band2H>
      <a:tcTxStyle/>
      <a:tcStyle>
        <a:tcBdr/>
        <a:fill>
          <a:solidFill>
            <a:srgbClr val="F3EBF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BDF"/>
          </a:solidFill>
        </a:fill>
      </a:tcStyle>
    </a:wholeTbl>
    <a:band2H>
      <a:tcTxStyle/>
      <a:tcStyle>
        <a:tcBdr/>
        <a:fill>
          <a:solidFill>
            <a:srgbClr val="EAEE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Gill Sans MT"/>
      </a:defRPr>
    </a:lvl1pPr>
    <a:lvl2pPr indent="228600" defTabSz="457200" latinLnBrk="0">
      <a:defRPr sz="1200">
        <a:latin typeface="+mn-lt"/>
        <a:ea typeface="+mn-ea"/>
        <a:cs typeface="+mn-cs"/>
        <a:sym typeface="Gill Sans MT"/>
      </a:defRPr>
    </a:lvl2pPr>
    <a:lvl3pPr indent="457200" defTabSz="457200" latinLnBrk="0">
      <a:defRPr sz="1200">
        <a:latin typeface="+mn-lt"/>
        <a:ea typeface="+mn-ea"/>
        <a:cs typeface="+mn-cs"/>
        <a:sym typeface="Gill Sans MT"/>
      </a:defRPr>
    </a:lvl3pPr>
    <a:lvl4pPr indent="685800" defTabSz="457200" latinLnBrk="0">
      <a:defRPr sz="1200">
        <a:latin typeface="+mn-lt"/>
        <a:ea typeface="+mn-ea"/>
        <a:cs typeface="+mn-cs"/>
        <a:sym typeface="Gill Sans MT"/>
      </a:defRPr>
    </a:lvl4pPr>
    <a:lvl5pPr indent="914400" defTabSz="457200" latinLnBrk="0">
      <a:defRPr sz="1200">
        <a:latin typeface="+mn-lt"/>
        <a:ea typeface="+mn-ea"/>
        <a:cs typeface="+mn-cs"/>
        <a:sym typeface="Gill Sans MT"/>
      </a:defRPr>
    </a:lvl5pPr>
    <a:lvl6pPr indent="1143000" defTabSz="457200" latinLnBrk="0">
      <a:defRPr sz="1200">
        <a:latin typeface="+mn-lt"/>
        <a:ea typeface="+mn-ea"/>
        <a:cs typeface="+mn-cs"/>
        <a:sym typeface="Gill Sans MT"/>
      </a:defRPr>
    </a:lvl6pPr>
    <a:lvl7pPr indent="1371600" defTabSz="457200" latinLnBrk="0">
      <a:defRPr sz="1200">
        <a:latin typeface="+mn-lt"/>
        <a:ea typeface="+mn-ea"/>
        <a:cs typeface="+mn-cs"/>
        <a:sym typeface="Gill Sans MT"/>
      </a:defRPr>
    </a:lvl7pPr>
    <a:lvl8pPr indent="1600200" defTabSz="457200" latinLnBrk="0">
      <a:defRPr sz="1200">
        <a:latin typeface="+mn-lt"/>
        <a:ea typeface="+mn-ea"/>
        <a:cs typeface="+mn-cs"/>
        <a:sym typeface="Gill Sans MT"/>
      </a:defRPr>
    </a:lvl8pPr>
    <a:lvl9pPr indent="1828800" defTabSz="457200" latinLnBrk="0">
      <a:defRPr sz="1200">
        <a:latin typeface="+mn-lt"/>
        <a:ea typeface="+mn-ea"/>
        <a:cs typeface="+mn-cs"/>
        <a:sym typeface="Gill Sans MT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/>
          <p:nvPr/>
        </p:nvSpPr>
        <p:spPr>
          <a:xfrm>
            <a:off x="0" y="2019475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1538"/>
          <a:stretch>
            <a:fillRect/>
          </a:stretch>
        </p:blipFill>
        <p:spPr>
          <a:xfrm>
            <a:off x="0" y="6126480"/>
            <a:ext cx="12192000" cy="73152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traight Connector 9"/>
          <p:cNvSpPr/>
          <p:nvPr/>
        </p:nvSpPr>
        <p:spPr>
          <a:xfrm>
            <a:off x="0" y="6128413"/>
            <a:ext cx="12192000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2417778" y="802297"/>
            <a:ext cx="8637074" cy="254143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6600"/>
            </a:lvl1pPr>
          </a:lstStyle>
          <a:p>
            <a:r>
              <a:t>Title Text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17779" y="3531203"/>
            <a:ext cx="8637073" cy="977622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>
              <a:buClrTx/>
              <a:buSzTx/>
              <a:buFontTx/>
              <a:buNone/>
              <a:defRPr sz="1800" cap="all"/>
            </a:lvl1pPr>
            <a:lvl2pPr marL="0" indent="457200">
              <a:buClrTx/>
              <a:buSzTx/>
              <a:buFontTx/>
              <a:buNone/>
              <a:defRPr sz="1800" cap="all"/>
            </a:lvl2pPr>
            <a:lvl3pPr marL="0" indent="914400">
              <a:buClrTx/>
              <a:buSzTx/>
              <a:buFontTx/>
              <a:buNone/>
              <a:defRPr sz="1800" cap="all"/>
            </a:lvl3pPr>
            <a:lvl4pPr marL="0" indent="1371600">
              <a:buClrTx/>
              <a:buSzTx/>
              <a:buFontTx/>
              <a:buNone/>
              <a:defRPr sz="1800" cap="all"/>
            </a:lvl4pPr>
            <a:lvl5pPr marL="0" indent="1828800">
              <a:buClrTx/>
              <a:buSzTx/>
              <a:buFontTx/>
              <a:buNone/>
              <a:defRPr sz="1800" cap="al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traight Connector 14"/>
          <p:cNvSpPr/>
          <p:nvPr/>
        </p:nvSpPr>
        <p:spPr>
          <a:xfrm>
            <a:off x="2417779" y="3528541"/>
            <a:ext cx="8637073" cy="1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49007" y="798972"/>
            <a:ext cx="499676" cy="523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7"/>
          <p:cNvSpPr/>
          <p:nvPr/>
        </p:nvSpPr>
        <p:spPr>
          <a:xfrm>
            <a:off x="0" y="2019475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1538"/>
          <a:stretch>
            <a:fillRect/>
          </a:stretch>
        </p:blipFill>
        <p:spPr>
          <a:xfrm>
            <a:off x="0" y="6126480"/>
            <a:ext cx="12192000" cy="731524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traight Connector 9"/>
          <p:cNvSpPr/>
          <p:nvPr/>
        </p:nvSpPr>
        <p:spPr>
          <a:xfrm>
            <a:off x="0" y="6128413"/>
            <a:ext cx="12192000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" name="Title Text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6" cy="104923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51579" y="2015732"/>
            <a:ext cx="9603276" cy="345061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traight Connector 25"/>
          <p:cNvSpPr/>
          <p:nvPr/>
        </p:nvSpPr>
        <p:spPr>
          <a:xfrm>
            <a:off x="1453896" y="1847088"/>
            <a:ext cx="9607523" cy="1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7"/>
          <p:cNvSpPr/>
          <p:nvPr/>
        </p:nvSpPr>
        <p:spPr>
          <a:xfrm>
            <a:off x="0" y="2019475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1538"/>
          <a:stretch>
            <a:fillRect/>
          </a:stretch>
        </p:blipFill>
        <p:spPr>
          <a:xfrm>
            <a:off x="0" y="6126480"/>
            <a:ext cx="12192000" cy="731524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traight Connector 9"/>
          <p:cNvSpPr/>
          <p:nvPr/>
        </p:nvSpPr>
        <p:spPr>
          <a:xfrm>
            <a:off x="0" y="6128413"/>
            <a:ext cx="12192000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" name="Title Text"/>
          <p:cNvSpPr txBox="1">
            <a:spLocks noGrp="1"/>
          </p:cNvSpPr>
          <p:nvPr>
            <p:ph type="title"/>
          </p:nvPr>
        </p:nvSpPr>
        <p:spPr>
          <a:xfrm>
            <a:off x="9439110" y="798972"/>
            <a:ext cx="1615743" cy="465989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7" name="Body Level One…"/>
          <p:cNvSpPr txBox="1">
            <a:spLocks noGrp="1"/>
          </p:cNvSpPr>
          <p:nvPr>
            <p:ph type="body" idx="1"/>
          </p:nvPr>
        </p:nvSpPr>
        <p:spPr>
          <a:xfrm>
            <a:off x="1444671" y="798972"/>
            <a:ext cx="7828831" cy="465989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Straight Connector 14"/>
          <p:cNvSpPr/>
          <p:nvPr/>
        </p:nvSpPr>
        <p:spPr>
          <a:xfrm flipH="1">
            <a:off x="9439110" y="798972"/>
            <a:ext cx="1" cy="4659890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/>
          <p:cNvSpPr/>
          <p:nvPr/>
        </p:nvSpPr>
        <p:spPr>
          <a:xfrm>
            <a:off x="0" y="2019475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8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1538"/>
          <a:stretch>
            <a:fillRect/>
          </a:stretch>
        </p:blipFill>
        <p:spPr>
          <a:xfrm>
            <a:off x="0" y="6126480"/>
            <a:ext cx="12192000" cy="731524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traight Connector 9"/>
          <p:cNvSpPr/>
          <p:nvPr/>
        </p:nvSpPr>
        <p:spPr>
          <a:xfrm>
            <a:off x="0" y="6128413"/>
            <a:ext cx="12192000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6" cy="104923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51579" y="2015732"/>
            <a:ext cx="9603276" cy="345061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traight Connector 32"/>
          <p:cNvSpPr/>
          <p:nvPr/>
        </p:nvSpPr>
        <p:spPr>
          <a:xfrm>
            <a:off x="1453896" y="1847088"/>
            <a:ext cx="9607523" cy="1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7"/>
          <p:cNvSpPr/>
          <p:nvPr/>
        </p:nvSpPr>
        <p:spPr>
          <a:xfrm>
            <a:off x="0" y="2019475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1538"/>
          <a:stretch>
            <a:fillRect/>
          </a:stretch>
        </p:blipFill>
        <p:spPr>
          <a:xfrm>
            <a:off x="0" y="6126480"/>
            <a:ext cx="12192000" cy="731524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traight Connector 9"/>
          <p:cNvSpPr/>
          <p:nvPr/>
        </p:nvSpPr>
        <p:spPr>
          <a:xfrm>
            <a:off x="0" y="6128413"/>
            <a:ext cx="12192000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1454239" y="1756130"/>
            <a:ext cx="8643154" cy="1887951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54239" y="3806195"/>
            <a:ext cx="8630447" cy="101293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/>
            </a:lvl1pPr>
            <a:lvl2pPr marL="0" indent="457200">
              <a:buClrTx/>
              <a:buSzTx/>
              <a:buFontTx/>
              <a:buNone/>
              <a:defRPr sz="1800"/>
            </a:lvl2pPr>
            <a:lvl3pPr marL="0" indent="914400">
              <a:buClrTx/>
              <a:buSzTx/>
              <a:buFontTx/>
              <a:buNone/>
              <a:defRPr sz="1800"/>
            </a:lvl3pPr>
            <a:lvl4pPr marL="0" indent="1371600">
              <a:buClrTx/>
              <a:buSzTx/>
              <a:buFontTx/>
              <a:buNone/>
              <a:defRPr sz="1800"/>
            </a:lvl4pPr>
            <a:lvl5pPr marL="0" indent="1828800">
              <a:buClrTx/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traight Connector 14"/>
          <p:cNvSpPr/>
          <p:nvPr/>
        </p:nvSpPr>
        <p:spPr>
          <a:xfrm>
            <a:off x="1454239" y="3804985"/>
            <a:ext cx="8630447" cy="1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7"/>
          <p:cNvSpPr/>
          <p:nvPr/>
        </p:nvSpPr>
        <p:spPr>
          <a:xfrm>
            <a:off x="0" y="2019475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1538"/>
          <a:stretch>
            <a:fillRect/>
          </a:stretch>
        </p:blipFill>
        <p:spPr>
          <a:xfrm>
            <a:off x="0" y="6126480"/>
            <a:ext cx="12192000" cy="731524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traight Connector 9"/>
          <p:cNvSpPr/>
          <p:nvPr/>
        </p:nvSpPr>
        <p:spPr>
          <a:xfrm>
            <a:off x="0" y="6128413"/>
            <a:ext cx="12192000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1449216" y="804889"/>
            <a:ext cx="9605636" cy="105930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47331" y="2010878"/>
            <a:ext cx="4645153" cy="344859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traight Connector 34"/>
          <p:cNvSpPr/>
          <p:nvPr/>
        </p:nvSpPr>
        <p:spPr>
          <a:xfrm>
            <a:off x="1453896" y="1847088"/>
            <a:ext cx="9607523" cy="1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7"/>
          <p:cNvSpPr/>
          <p:nvPr/>
        </p:nvSpPr>
        <p:spPr>
          <a:xfrm>
            <a:off x="0" y="2019475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6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1538"/>
          <a:stretch>
            <a:fillRect/>
          </a:stretch>
        </p:blipFill>
        <p:spPr>
          <a:xfrm>
            <a:off x="0" y="6126480"/>
            <a:ext cx="12192000" cy="731524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traight Connector 9"/>
          <p:cNvSpPr/>
          <p:nvPr/>
        </p:nvSpPr>
        <p:spPr>
          <a:xfrm>
            <a:off x="0" y="6128413"/>
            <a:ext cx="12192000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1447191" y="804162"/>
            <a:ext cx="9607661" cy="105632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47191" y="2019549"/>
            <a:ext cx="4645153" cy="80194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2200" cap="all">
                <a:solidFill>
                  <a:schemeClr val="accent1"/>
                </a:solidFill>
              </a:defRPr>
            </a:lvl1pPr>
            <a:lvl2pPr marL="0" indent="457200">
              <a:lnSpc>
                <a:spcPct val="100000"/>
              </a:lnSpc>
              <a:buClrTx/>
              <a:buSzTx/>
              <a:buFontTx/>
              <a:buNone/>
              <a:defRPr sz="2200" cap="all">
                <a:solidFill>
                  <a:schemeClr val="accent1"/>
                </a:solidFill>
              </a:defRPr>
            </a:lvl2pPr>
            <a:lvl3pPr marL="0" indent="914400">
              <a:lnSpc>
                <a:spcPct val="100000"/>
              </a:lnSpc>
              <a:buClrTx/>
              <a:buSzTx/>
              <a:buFontTx/>
              <a:buNone/>
              <a:defRPr sz="2200" cap="all">
                <a:solidFill>
                  <a:schemeClr val="accent1"/>
                </a:solidFill>
              </a:defRPr>
            </a:lvl3pPr>
            <a:lvl4pPr marL="0" indent="1371600">
              <a:lnSpc>
                <a:spcPct val="100000"/>
              </a:lnSpc>
              <a:buClrTx/>
              <a:buSzTx/>
              <a:buFontTx/>
              <a:buNone/>
              <a:defRPr sz="2200" cap="all">
                <a:solidFill>
                  <a:schemeClr val="accent1"/>
                </a:solidFill>
              </a:defRPr>
            </a:lvl4pPr>
            <a:lvl5pPr marL="0" indent="1828800">
              <a:lnSpc>
                <a:spcPct val="100000"/>
              </a:lnSpc>
              <a:buClrTx/>
              <a:buSzTx/>
              <a:buFontTx/>
              <a:buNone/>
              <a:defRPr sz="2200" cap="all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12362" y="2023003"/>
            <a:ext cx="4645153" cy="802238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buClrTx/>
              <a:buSzTx/>
              <a:buFontTx/>
              <a:buNone/>
              <a:defRPr sz="2200" cap="all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72" name="Straight Connector 28"/>
          <p:cNvSpPr/>
          <p:nvPr/>
        </p:nvSpPr>
        <p:spPr>
          <a:xfrm>
            <a:off x="1453896" y="1847088"/>
            <a:ext cx="9607523" cy="1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"/>
          <p:cNvSpPr/>
          <p:nvPr/>
        </p:nvSpPr>
        <p:spPr>
          <a:xfrm>
            <a:off x="0" y="2019475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8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1538"/>
          <a:stretch>
            <a:fillRect/>
          </a:stretch>
        </p:blipFill>
        <p:spPr>
          <a:xfrm>
            <a:off x="0" y="6126480"/>
            <a:ext cx="12192000" cy="731524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traight Connector 9"/>
          <p:cNvSpPr/>
          <p:nvPr/>
        </p:nvSpPr>
        <p:spPr>
          <a:xfrm>
            <a:off x="0" y="6128413"/>
            <a:ext cx="12192000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6" cy="104923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" name="Straight Connector 24"/>
          <p:cNvSpPr/>
          <p:nvPr/>
        </p:nvSpPr>
        <p:spPr>
          <a:xfrm>
            <a:off x="1453896" y="1847088"/>
            <a:ext cx="9607523" cy="1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7"/>
          <p:cNvSpPr/>
          <p:nvPr/>
        </p:nvSpPr>
        <p:spPr>
          <a:xfrm>
            <a:off x="0" y="2019475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0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1538"/>
          <a:stretch>
            <a:fillRect/>
          </a:stretch>
        </p:blipFill>
        <p:spPr>
          <a:xfrm>
            <a:off x="0" y="6126480"/>
            <a:ext cx="12192000" cy="731524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traight Connector 9"/>
          <p:cNvSpPr/>
          <p:nvPr/>
        </p:nvSpPr>
        <p:spPr>
          <a:xfrm>
            <a:off x="0" y="6128413"/>
            <a:ext cx="12192000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1444671" y="798972"/>
            <a:ext cx="3273100" cy="2247118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43713" y="798974"/>
            <a:ext cx="6012471" cy="4658827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44671" y="3205490"/>
            <a:ext cx="3275014" cy="2248182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105" name="Straight Connector 16"/>
          <p:cNvSpPr/>
          <p:nvPr/>
        </p:nvSpPr>
        <p:spPr>
          <a:xfrm>
            <a:off x="1448280" y="3205490"/>
            <a:ext cx="3269490" cy="1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7"/>
          <p:cNvSpPr/>
          <p:nvPr/>
        </p:nvSpPr>
        <p:spPr>
          <a:xfrm>
            <a:off x="0" y="2019475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t="1538"/>
          <a:stretch>
            <a:fillRect/>
          </a:stretch>
        </p:blipFill>
        <p:spPr>
          <a:xfrm>
            <a:off x="0" y="6126480"/>
            <a:ext cx="12192000" cy="731524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traight Connector 9"/>
          <p:cNvSpPr/>
          <p:nvPr/>
        </p:nvSpPr>
        <p:spPr>
          <a:xfrm>
            <a:off x="0" y="6128413"/>
            <a:ext cx="12192000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18" name="Group 7"/>
          <p:cNvGrpSpPr/>
          <p:nvPr/>
        </p:nvGrpSpPr>
        <p:grpSpPr>
          <a:xfrm>
            <a:off x="7477386" y="482170"/>
            <a:ext cx="4074535" cy="5149101"/>
            <a:chOff x="0" y="0"/>
            <a:chExt cx="4074533" cy="5149100"/>
          </a:xfrm>
        </p:grpSpPr>
        <p:sp>
          <p:nvSpPr>
            <p:cNvPr id="116" name="Rectangle 17"/>
            <p:cNvSpPr/>
            <p:nvPr/>
          </p:nvSpPr>
          <p:spPr>
            <a:xfrm>
              <a:off x="-1" y="0"/>
              <a:ext cx="4074535" cy="5149101"/>
            </a:xfrm>
            <a:prstGeom prst="rect">
              <a:avLst/>
            </a:prstGeom>
            <a:gradFill flip="none" rotWithShape="1"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127000" dist="228600" dir="4740000" rotWithShape="0">
                <a:srgbClr val="000000">
                  <a:alpha val="34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7" name="Rectangle 18"/>
            <p:cNvSpPr/>
            <p:nvPr/>
          </p:nvSpPr>
          <p:spPr>
            <a:xfrm>
              <a:off x="313059" y="330336"/>
              <a:ext cx="3450290" cy="4466452"/>
            </a:xfrm>
            <a:prstGeom prst="rect">
              <a:avLst/>
            </a:prstGeom>
            <a:gradFill flip="none" rotWithShape="1"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>
              <a:solidFill>
                <a:srgbClr val="19191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1451205" y="1129513"/>
            <a:ext cx="5532329" cy="183058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124389" y="1122542"/>
            <a:ext cx="2791172" cy="386632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50329" y="3145992"/>
            <a:ext cx="5524404" cy="200374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/>
            </a:lvl1pPr>
            <a:lvl2pPr marL="0" indent="457200">
              <a:buClrTx/>
              <a:buSzTx/>
              <a:buFontTx/>
              <a:buNone/>
              <a:defRPr sz="1800"/>
            </a:lvl2pPr>
            <a:lvl3pPr marL="0" indent="914400">
              <a:buClrTx/>
              <a:buSzTx/>
              <a:buFontTx/>
              <a:buNone/>
              <a:defRPr sz="1800"/>
            </a:lvl3pPr>
            <a:lvl4pPr marL="0" indent="1371600">
              <a:buClrTx/>
              <a:buSzTx/>
              <a:buFontTx/>
              <a:buNone/>
              <a:defRPr sz="1800"/>
            </a:lvl4pPr>
            <a:lvl5pPr marL="0" indent="1828800">
              <a:buClrTx/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traight Connector 30"/>
          <p:cNvSpPr/>
          <p:nvPr/>
        </p:nvSpPr>
        <p:spPr>
          <a:xfrm>
            <a:off x="1447382" y="3143605"/>
            <a:ext cx="5527351" cy="1"/>
          </a:xfrm>
          <a:prstGeom prst="line">
            <a:avLst/>
          </a:prstGeom>
          <a:ln w="3175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EAE7"/>
            </a:gs>
            <a:gs pos="100000">
              <a:srgbClr val="C9C6C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2019475"/>
            <a:ext cx="12192000" cy="4105942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rgbClr val="DFDBD5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3">
            <a:extLst/>
          </a:blip>
          <a:srcRect t="1538"/>
          <a:stretch>
            <a:fillRect/>
          </a:stretch>
        </p:blipFill>
        <p:spPr>
          <a:xfrm>
            <a:off x="0" y="6126480"/>
            <a:ext cx="12192000" cy="73152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traight Connector 9"/>
          <p:cNvSpPr/>
          <p:nvPr/>
        </p:nvSpPr>
        <p:spPr>
          <a:xfrm>
            <a:off x="0" y="6128413"/>
            <a:ext cx="12192000" cy="1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91403" y="798972"/>
            <a:ext cx="499676" cy="523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9pPr>
    </p:titleStyle>
    <p:bodyStyle>
      <a:lvl1pPr marL="228600" marR="0" indent="-2286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1pPr>
      <a:lvl2pPr marL="711200" marR="0" indent="-254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2pPr>
      <a:lvl3pPr marL="1200150" marR="0" indent="-28575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3pPr>
      <a:lvl4pPr marL="16981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4pPr>
      <a:lvl5pPr marL="2209800" marR="0" indent="-381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5pPr>
      <a:lvl6pPr marL="2667000" marR="0" indent="-381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6pPr>
      <a:lvl7pPr marL="3124200" marR="0" indent="-381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7pPr>
      <a:lvl8pPr marL="3581400" marR="0" indent="-381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8pPr>
      <a:lvl9pPr marL="4038600" marR="0" indent="-381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 M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 txBox="1">
            <a:spLocks noGrp="1"/>
          </p:cNvSpPr>
          <p:nvPr>
            <p:ph type="ctrTitle"/>
          </p:nvPr>
        </p:nvSpPr>
        <p:spPr>
          <a:xfrm>
            <a:off x="2417779" y="802297"/>
            <a:ext cx="8637073" cy="2541433"/>
          </a:xfrm>
          <a:prstGeom prst="rect">
            <a:avLst/>
          </a:prstGeom>
        </p:spPr>
        <p:txBody>
          <a:bodyPr/>
          <a:lstStyle/>
          <a:p>
            <a:pPr>
              <a:defRPr sz="5900"/>
            </a:pPr>
            <a:r>
              <a:t>NRAO NINE </a:t>
            </a:r>
            <a:br/>
            <a:r>
              <a:t>Raspberry Pi project</a:t>
            </a:r>
          </a:p>
        </p:txBody>
      </p:sp>
      <p:sp>
        <p:nvSpPr>
          <p:cNvPr id="159" name="Subtitle 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By: Alexander Fortenberry</a:t>
            </a:r>
          </a:p>
        </p:txBody>
      </p:sp>
      <p:pic>
        <p:nvPicPr>
          <p:cNvPr id="160" name="AUI_logo_color.png" descr="AUI_logo_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7078" y="4686300"/>
            <a:ext cx="1558846" cy="104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NINE.png" descr="NIN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8508" y="4649946"/>
            <a:ext cx="1511300" cy="963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NRAO_logo.png" descr="NRAO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67608" y="4574309"/>
            <a:ext cx="855921" cy="1115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Nsf-logo.png" descr="Nsf-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15508" y="4692450"/>
            <a:ext cx="1041400" cy="1047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VLASSlogo.jpg" descr="VLASSlogo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25912" y="4688857"/>
            <a:ext cx="1600201" cy="980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143A406-08FE-48E3-9104-8E54D81D49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746" y="4499910"/>
            <a:ext cx="1398736" cy="14141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UVI’s NRAO NINE Program</a:t>
            </a:r>
          </a:p>
        </p:txBody>
      </p:sp>
      <p:sp>
        <p:nvSpPr>
          <p:cNvPr id="182" name="Content Placeholder 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8000"/>
              </a:lnSpc>
              <a:defRPr sz="2200"/>
            </a:pPr>
            <a:r>
              <a:rPr dirty="0"/>
              <a:t>RISE-UP: Radio Instrumentation STEM Education in UVI Physics</a:t>
            </a:r>
            <a:endParaRPr sz="1700" dirty="0"/>
          </a:p>
          <a:p>
            <a:pPr>
              <a:lnSpc>
                <a:spcPct val="108000"/>
              </a:lnSpc>
              <a:defRPr sz="2200"/>
            </a:pPr>
            <a:r>
              <a:rPr dirty="0"/>
              <a:t>3-day Python workshop for UVI students (novice)</a:t>
            </a:r>
            <a:endParaRPr sz="1700" dirty="0"/>
          </a:p>
          <a:p>
            <a:pPr marL="685800" lvl="1" indent="-228600">
              <a:lnSpc>
                <a:spcPct val="108000"/>
              </a:lnSpc>
              <a:spcBef>
                <a:spcPts val="500"/>
              </a:spcBef>
              <a:defRPr sz="2200"/>
            </a:pPr>
            <a:r>
              <a:rPr dirty="0"/>
              <a:t>Basic python: principles of object oriented programing, </a:t>
            </a:r>
            <a:r>
              <a:rPr lang="en-US" dirty="0"/>
              <a:t>introduction</a:t>
            </a:r>
            <a:r>
              <a:rPr dirty="0"/>
              <a:t> to</a:t>
            </a:r>
            <a:r>
              <a:rPr lang="en-US" dirty="0"/>
              <a:t> pythonic concepts and solutions</a:t>
            </a:r>
            <a:r>
              <a:rPr dirty="0"/>
              <a:t>, loops, creating functions</a:t>
            </a:r>
            <a:endParaRPr sz="1500" dirty="0"/>
          </a:p>
          <a:p>
            <a:pPr marL="685800" lvl="1" indent="-228600">
              <a:lnSpc>
                <a:spcPct val="108000"/>
              </a:lnSpc>
              <a:spcBef>
                <a:spcPts val="500"/>
              </a:spcBef>
              <a:defRPr sz="2200"/>
            </a:pPr>
            <a:r>
              <a:rPr dirty="0"/>
              <a:t>Advanced python: threading, array handling, optimization, revision control (</a:t>
            </a:r>
            <a:r>
              <a:rPr dirty="0" err="1"/>
              <a:t>github</a:t>
            </a:r>
            <a:r>
              <a:rPr dirty="0"/>
              <a:t>, bitbucket), parsing and searching files</a:t>
            </a:r>
            <a:endParaRPr sz="1500" dirty="0"/>
          </a:p>
          <a:p>
            <a:pPr marL="685800" lvl="1" indent="-228600">
              <a:lnSpc>
                <a:spcPct val="108000"/>
              </a:lnSpc>
              <a:spcBef>
                <a:spcPts val="500"/>
              </a:spcBef>
              <a:defRPr sz="2200"/>
            </a:pPr>
            <a:r>
              <a:rPr dirty="0"/>
              <a:t>Practical use of python in astronomy: importing </a:t>
            </a:r>
            <a:r>
              <a:rPr lang="en-US" dirty="0"/>
              <a:t>FITS</a:t>
            </a:r>
            <a:r>
              <a:rPr dirty="0"/>
              <a:t>, reading/editing headers, understanding the data, creating </a:t>
            </a:r>
            <a:r>
              <a:rPr lang="en-US" dirty="0"/>
              <a:t>Gaussian fits </a:t>
            </a:r>
            <a:endParaRPr dirty="0"/>
          </a:p>
        </p:txBody>
      </p:sp>
      <p:pic>
        <p:nvPicPr>
          <p:cNvPr id="183" name="index.png" descr="inde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20100" y="5055691"/>
            <a:ext cx="2832100" cy="9514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UVI’s NRAO NINE Program</a:t>
            </a:r>
          </a:p>
        </p:txBody>
      </p:sp>
      <p:sp>
        <p:nvSpPr>
          <p:cNvPr id="186" name="Content Placeholder 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3-day Raspberry Pi and data science workshop for UVI students</a:t>
            </a:r>
          </a:p>
          <a:p>
            <a:pPr marL="685800" lvl="1" indent="-228600">
              <a:spcBef>
                <a:spcPts val="500"/>
              </a:spcBef>
              <a:defRPr sz="2200"/>
            </a:pPr>
            <a:r>
              <a:t>Python refresher course</a:t>
            </a:r>
            <a:endParaRPr sz="1800"/>
          </a:p>
          <a:p>
            <a:pPr marL="685800" lvl="1" indent="-228600">
              <a:spcBef>
                <a:spcPts val="500"/>
              </a:spcBef>
              <a:defRPr sz="2200"/>
            </a:pPr>
            <a:r>
              <a:t>Raspberry Pi information and uses</a:t>
            </a:r>
            <a:endParaRPr sz="1800"/>
          </a:p>
          <a:p>
            <a:pPr marL="685800" lvl="1" indent="-228600">
              <a:spcBef>
                <a:spcPts val="500"/>
              </a:spcBef>
              <a:defRPr sz="2200"/>
            </a:pPr>
            <a:r>
              <a:t>Raspberry Pi setup (from box to operation)</a:t>
            </a:r>
            <a:endParaRPr sz="1800"/>
          </a:p>
          <a:p>
            <a:pPr marL="685800" lvl="1" indent="-228600">
              <a:spcBef>
                <a:spcPts val="500"/>
              </a:spcBef>
              <a:defRPr sz="2200"/>
            </a:pPr>
            <a:r>
              <a:t>Data analysis (handling of large data sets)</a:t>
            </a:r>
            <a:endParaRPr sz="1800"/>
          </a:p>
          <a:p>
            <a:pPr marL="685800" lvl="1" indent="-228600">
              <a:spcBef>
                <a:spcPts val="500"/>
              </a:spcBef>
              <a:defRPr sz="2200"/>
            </a:pPr>
            <a:r>
              <a:t>Raspberry Pi project</a:t>
            </a:r>
          </a:p>
        </p:txBody>
      </p:sp>
      <p:pic>
        <p:nvPicPr>
          <p:cNvPr id="187" name="Raspi-PGB001-300x267.png" descr="Raspi-PGB001-300x2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31100" y="2540000"/>
            <a:ext cx="3810000" cy="339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Lessons Learnt</a:t>
            </a:r>
          </a:p>
        </p:txBody>
      </p:sp>
      <p:sp>
        <p:nvSpPr>
          <p:cNvPr id="190" name="Content Placeholder 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21742" indent="-221742" defTabSz="886968">
              <a:spcBef>
                <a:spcPts val="900"/>
              </a:spcBef>
              <a:defRPr sz="2328"/>
            </a:pPr>
            <a:r>
              <a:rPr dirty="0"/>
              <a:t>Revision control is IMPORTANT!!!</a:t>
            </a:r>
          </a:p>
          <a:p>
            <a:pPr marL="221742" indent="-221742" defTabSz="886968">
              <a:spcBef>
                <a:spcPts val="900"/>
              </a:spcBef>
              <a:defRPr sz="2328"/>
            </a:pPr>
            <a:r>
              <a:rPr dirty="0"/>
              <a:t>GUIs are incredibly tedious to write</a:t>
            </a:r>
          </a:p>
          <a:p>
            <a:pPr marL="221742" indent="-221742" defTabSz="886968">
              <a:spcBef>
                <a:spcPts val="900"/>
              </a:spcBef>
              <a:defRPr sz="2328"/>
            </a:pPr>
            <a:r>
              <a:rPr dirty="0"/>
              <a:t>Standard python threading and PYQT do not work well together</a:t>
            </a:r>
          </a:p>
          <a:p>
            <a:pPr marL="221742" indent="-221742" defTabSz="886968">
              <a:spcBef>
                <a:spcPts val="900"/>
              </a:spcBef>
              <a:defRPr sz="2328"/>
            </a:pPr>
            <a:r>
              <a:rPr lang="en-US" dirty="0"/>
              <a:t>Patience</a:t>
            </a:r>
            <a:r>
              <a:rPr dirty="0"/>
              <a:t> is a virtue </a:t>
            </a:r>
          </a:p>
          <a:p>
            <a:pPr marL="221742" indent="-221742" defTabSz="886968">
              <a:spcBef>
                <a:spcPts val="900"/>
              </a:spcBef>
              <a:defRPr sz="2328"/>
            </a:pPr>
            <a:r>
              <a:rPr lang="en-US" dirty="0"/>
              <a:t>Practice makes perfect</a:t>
            </a:r>
          </a:p>
          <a:p>
            <a:pPr marL="221742" indent="-221742" defTabSz="886968">
              <a:spcBef>
                <a:spcPts val="900"/>
              </a:spcBef>
              <a:defRPr sz="2328"/>
            </a:pPr>
            <a:r>
              <a:rPr dirty="0"/>
              <a:t>Finally getting everything to open as one is the best feeling in the world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0943" y="-91586"/>
            <a:ext cx="10506410" cy="7042482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In the beginning there was…"/>
          <p:cNvSpPr txBox="1">
            <a:spLocks noGrp="1"/>
          </p:cNvSpPr>
          <p:nvPr>
            <p:ph type="title" idx="4294967295"/>
          </p:nvPr>
        </p:nvSpPr>
        <p:spPr>
          <a:xfrm rot="1722001">
            <a:off x="6325451" y="497070"/>
            <a:ext cx="8077201" cy="3043315"/>
          </a:xfrm>
          <a:prstGeom prst="rect">
            <a:avLst/>
          </a:prstGeom>
        </p:spPr>
        <p:txBody>
          <a:bodyPr anchor="ctr"/>
          <a:lstStyle>
            <a:lvl1pPr>
              <a:defRPr sz="2500"/>
            </a:lvl1pPr>
          </a:lstStyle>
          <a:p>
            <a:r>
              <a:t>In the beginning there was…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VLASS_frontpage.png" descr="VLASS_frontp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3834" y="423859"/>
            <a:ext cx="9615466" cy="3906842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ile: T05t33.J214353-233000"/>
          <p:cNvSpPr txBox="1"/>
          <p:nvPr/>
        </p:nvSpPr>
        <p:spPr>
          <a:xfrm>
            <a:off x="4229100" y="4648200"/>
            <a:ext cx="3739342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/>
            </a:lvl1pPr>
          </a:lstStyle>
          <a:p>
            <a:r>
              <a:t>Tile: T05t33.J214353-233000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7fIx9TK.gif" descr="7fIx9TK.gif"/>
          <p:cNvPicPr>
            <a:picLocks noChangeAspect="1"/>
          </p:cNvPicPr>
          <p:nvPr/>
        </p:nvPicPr>
        <p:blipFill>
          <a:blip r:embed="rId2">
            <a:extLst/>
          </a:blip>
          <a:srcRect l="19444" t="28518" r="19444" b="28518"/>
          <a:stretch>
            <a:fillRect/>
          </a:stretch>
        </p:blipFill>
        <p:spPr>
          <a:xfrm>
            <a:off x="508000" y="1308100"/>
            <a:ext cx="5588000" cy="2946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Finding and Analyzing Sources..."/>
          <p:cNvSpPr txBox="1"/>
          <p:nvPr/>
        </p:nvSpPr>
        <p:spPr>
          <a:xfrm>
            <a:off x="1790700" y="3695700"/>
            <a:ext cx="343368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Finding and Analyzing Sources...</a:t>
            </a:r>
          </a:p>
        </p:txBody>
      </p:sp>
      <p:sp>
        <p:nvSpPr>
          <p:cNvPr id="217" name="And then we wait"/>
          <p:cNvSpPr txBox="1"/>
          <p:nvPr/>
        </p:nvSpPr>
        <p:spPr>
          <a:xfrm>
            <a:off x="1774660" y="4864100"/>
            <a:ext cx="305468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r>
              <a:rPr sz="3200" dirty="0"/>
              <a:t>And then we wait</a:t>
            </a:r>
          </a:p>
        </p:txBody>
      </p:sp>
      <p:sp>
        <p:nvSpPr>
          <p:cNvPr id="218" name="While waiting:…"/>
          <p:cNvSpPr txBox="1"/>
          <p:nvPr/>
        </p:nvSpPr>
        <p:spPr>
          <a:xfrm>
            <a:off x="6438900" y="825500"/>
            <a:ext cx="5245100" cy="4803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40631" indent="-240631">
              <a:buSzPct val="100000"/>
              <a:buChar char="•"/>
              <a:defRPr sz="2400"/>
            </a:pPr>
            <a:endParaRPr dirty="0"/>
          </a:p>
          <a:p>
            <a:pPr>
              <a:defRPr sz="2400"/>
            </a:pPr>
            <a:endParaRPr dirty="0"/>
          </a:p>
          <a:p>
            <a:pPr>
              <a:defRPr sz="2400"/>
            </a:pPr>
            <a:r>
              <a:rPr dirty="0"/>
              <a:t>While waiting:</a:t>
            </a:r>
          </a:p>
          <a:p>
            <a:pPr marL="621631" lvl="1" indent="-240631">
              <a:buSzPct val="100000"/>
              <a:buChar char="•"/>
              <a:defRPr sz="2400"/>
            </a:pPr>
            <a:r>
              <a:rPr dirty="0"/>
              <a:t>Acquires the fits</a:t>
            </a:r>
          </a:p>
          <a:p>
            <a:pPr marL="621631" lvl="1" indent="-240631">
              <a:buSzPct val="100000"/>
              <a:buChar char="•"/>
              <a:defRPr sz="2400"/>
            </a:pPr>
            <a:r>
              <a:rPr dirty="0"/>
              <a:t>Finds sources</a:t>
            </a:r>
          </a:p>
          <a:p>
            <a:pPr marL="621631" lvl="1" indent="-240631">
              <a:buSzPct val="100000"/>
              <a:buChar char="•"/>
              <a:defRPr sz="2400"/>
            </a:pPr>
            <a:r>
              <a:rPr dirty="0"/>
              <a:t>Gaussian fitting</a:t>
            </a:r>
          </a:p>
          <a:p>
            <a:pPr marL="621631" lvl="1" indent="-240631">
              <a:buSzPct val="100000"/>
              <a:buChar char="•"/>
              <a:defRPr sz="2400"/>
            </a:pPr>
            <a:r>
              <a:rPr dirty="0"/>
              <a:t>Makes arrays of source names and stats</a:t>
            </a:r>
          </a:p>
          <a:p>
            <a:pPr marL="621631" lvl="1" indent="-240631">
              <a:buSzPct val="100000"/>
              <a:buChar char="•"/>
              <a:defRPr sz="2400"/>
            </a:pPr>
            <a:r>
              <a:rPr dirty="0"/>
              <a:t>Makes plots</a:t>
            </a:r>
          </a:p>
          <a:p>
            <a:pPr lvl="1"/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data.png" descr="dat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3858" y="0"/>
            <a:ext cx="8656984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lot.png" descr="pl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27553" y="958250"/>
            <a:ext cx="5054601" cy="5531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creenshot from 2018-07-20 13-05-17.png" descr="Screenshot from 2018-07-20 13-05-17.png"/>
          <p:cNvPicPr>
            <a:picLocks noChangeAspect="1"/>
          </p:cNvPicPr>
          <p:nvPr/>
        </p:nvPicPr>
        <p:blipFill>
          <a:blip r:embed="rId2">
            <a:extLst/>
          </a:blip>
          <a:srcRect l="16816" t="15045" r="31456" b="17567"/>
          <a:stretch>
            <a:fillRect/>
          </a:stretch>
        </p:blipFill>
        <p:spPr>
          <a:xfrm>
            <a:off x="2083121" y="350"/>
            <a:ext cx="8422319" cy="6857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lot.png" descr="pl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63291" y="821666"/>
            <a:ext cx="4936141" cy="5401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1"/>
          <p:cNvSpPr txBox="1">
            <a:spLocks noGrp="1"/>
          </p:cNvSpPr>
          <p:nvPr>
            <p:ph type="title"/>
          </p:nvPr>
        </p:nvSpPr>
        <p:spPr>
          <a:xfrm>
            <a:off x="1451579" y="829919"/>
            <a:ext cx="9603276" cy="1049236"/>
          </a:xfrm>
          <a:prstGeom prst="rect">
            <a:avLst/>
          </a:prstGeom>
        </p:spPr>
        <p:txBody>
          <a:bodyPr/>
          <a:lstStyle/>
          <a:p>
            <a:r>
              <a:t>Future Work</a:t>
            </a:r>
            <a:r>
              <a:rPr lang="en-US"/>
              <a:t> </a:t>
            </a:r>
            <a:endParaRPr/>
          </a:p>
        </p:txBody>
      </p:sp>
      <p:sp>
        <p:nvSpPr>
          <p:cNvPr id="227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603979" y="2028432"/>
            <a:ext cx="9603276" cy="3450614"/>
          </a:xfrm>
          <a:prstGeom prst="rect">
            <a:avLst/>
          </a:prstGeom>
        </p:spPr>
        <p:txBody>
          <a:bodyPr/>
          <a:lstStyle/>
          <a:p>
            <a:r>
              <a:rPr dirty="0"/>
              <a:t>Code optimization</a:t>
            </a:r>
          </a:p>
          <a:p>
            <a:r>
              <a:rPr dirty="0"/>
              <a:t>Multi-source gaussian fitting</a:t>
            </a:r>
          </a:p>
          <a:p>
            <a:r>
              <a:rPr dirty="0"/>
              <a:t>Source selection instead of analyzing the whole tile</a:t>
            </a:r>
            <a:endParaRPr lang="en-US" dirty="0"/>
          </a:p>
          <a:p>
            <a:r>
              <a:rPr lang="en-US" dirty="0"/>
              <a:t>Allow choice to select sources within a specified RA and Dec range </a:t>
            </a:r>
          </a:p>
          <a:p>
            <a:r>
              <a:rPr lang="en-US" dirty="0"/>
              <a:t>Multi-wavelength astronomy</a:t>
            </a:r>
          </a:p>
          <a:p>
            <a:r>
              <a:rPr lang="en-US" dirty="0"/>
              <a:t>Create deployment version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Lessons Lear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Lessons Learnt</a:t>
            </a:r>
          </a:p>
        </p:txBody>
      </p:sp>
      <p:sp>
        <p:nvSpPr>
          <p:cNvPr id="230" name="Revision control is IMPORTANT!!!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51459" indent="-251459">
              <a:defRPr sz="2200"/>
            </a:pPr>
            <a:r>
              <a:t>Revision control is IMPORTANT!!!</a:t>
            </a:r>
          </a:p>
          <a:p>
            <a:pPr marL="251459" indent="-251459">
              <a:defRPr sz="2200"/>
            </a:pPr>
            <a:r>
              <a:t>GUIs are incredibly tedious to write</a:t>
            </a:r>
          </a:p>
          <a:p>
            <a:pPr marL="251459" indent="-251459">
              <a:defRPr sz="2200"/>
            </a:pPr>
            <a:r>
              <a:t>Standard python threading and PYQT do not work well together</a:t>
            </a:r>
          </a:p>
          <a:p>
            <a:pPr marL="251459" indent="-251459">
              <a:defRPr sz="2200"/>
            </a:pPr>
            <a:r>
              <a:t>Patience is a virtue</a:t>
            </a:r>
          </a:p>
          <a:p>
            <a:pPr marL="251459" indent="-251459">
              <a:defRPr sz="2200"/>
            </a:pPr>
            <a:r>
              <a:t>Practice makes perfect</a:t>
            </a:r>
          </a:p>
          <a:p>
            <a:pPr marL="251459" indent="-251459">
              <a:defRPr sz="2200"/>
            </a:pPr>
            <a:r>
              <a:t>Finally getting everything to open as one is the best feeling in the world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F63D6495-D649-493A-9A00-69CF559CA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74" y="0"/>
            <a:ext cx="12215173" cy="687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169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redit and Special Thank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Credit and Special Thanks</a:t>
            </a:r>
          </a:p>
        </p:txBody>
      </p:sp>
      <p:sp>
        <p:nvSpPr>
          <p:cNvPr id="233" name="Anja Fourie - NINE program lead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74319" indent="-274319">
              <a:defRPr sz="2400"/>
            </a:pPr>
            <a:r>
              <a:t>Anja Fourie - NINE program lead</a:t>
            </a:r>
          </a:p>
          <a:p>
            <a:pPr marL="274319" indent="-274319">
              <a:defRPr sz="2400"/>
            </a:pPr>
            <a:r>
              <a:t>Brian Kent - NINE technical manager</a:t>
            </a:r>
          </a:p>
          <a:p>
            <a:pPr marL="274319" indent="-274319">
              <a:defRPr sz="2400"/>
            </a:pPr>
            <a:r>
              <a:t>Lyndele von Schill - The Director of Diversity &amp; Inclusion at NRAO</a:t>
            </a:r>
          </a:p>
          <a:p>
            <a:pPr marL="274319" indent="-274319">
              <a:defRPr sz="2400"/>
            </a:pPr>
            <a:r>
              <a:t>Sponsors:</a:t>
            </a:r>
          </a:p>
        </p:txBody>
      </p:sp>
      <p:pic>
        <p:nvPicPr>
          <p:cNvPr id="234" name="AUI_logo_color.png" descr="AUI_logo_colo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9553" y="4406528"/>
            <a:ext cx="1996639" cy="1333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NINE.png" descr="NIN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11676" y="4482147"/>
            <a:ext cx="1854200" cy="1182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NRAO_logo.png" descr="NRAO_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08376" y="4401511"/>
            <a:ext cx="939800" cy="1224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Nsf-logo.png" descr="Nsf-logo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76976" y="4475512"/>
            <a:ext cx="1206500" cy="1214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VLASSlogo.jpg" descr="VLASSlogo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08315" y="4481159"/>
            <a:ext cx="1865066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5108D1A-F71B-425D-BB17-E6297BE24F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220" y="4375466"/>
            <a:ext cx="1398736" cy="14141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2D2B5B23-105A-455A-B132-107E8479E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6559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National and International Non-Traditional Exchange (NINE) Program</a:t>
            </a:r>
          </a:p>
        </p:txBody>
      </p:sp>
      <p:sp>
        <p:nvSpPr>
          <p:cNvPr id="17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6" cy="4102101"/>
          </a:xfrm>
          <a:prstGeom prst="rect">
            <a:avLst/>
          </a:prstGeom>
        </p:spPr>
        <p:txBody>
          <a:bodyPr/>
          <a:lstStyle/>
          <a:p>
            <a:pPr marL="226313" indent="-226313" defTabSz="905255">
              <a:spcBef>
                <a:spcPts val="900"/>
              </a:spcBef>
              <a:defRPr sz="2376"/>
            </a:pPr>
            <a:r>
              <a:t>The NINE’s objectives are to increase diversity and improve the environment for diverse students to thrive.</a:t>
            </a:r>
          </a:p>
          <a:p>
            <a:pPr marL="226313" indent="-226313" defTabSz="905255">
              <a:spcBef>
                <a:spcPts val="900"/>
              </a:spcBef>
              <a:defRPr sz="2376"/>
            </a:pPr>
            <a:r>
              <a:t>Establish a NINE Hub at the our home institutes</a:t>
            </a:r>
          </a:p>
          <a:p>
            <a:pPr marL="226313" indent="-226313" defTabSz="905255">
              <a:spcBef>
                <a:spcPts val="900"/>
              </a:spcBef>
              <a:defRPr sz="2376"/>
            </a:pPr>
            <a:r>
              <a:t>Passing of knowledge: Each one teach one</a:t>
            </a:r>
          </a:p>
          <a:p>
            <a:pPr marL="226313" indent="-226313" defTabSz="905255">
              <a:spcBef>
                <a:spcPts val="900"/>
              </a:spcBef>
              <a:defRPr sz="2376"/>
            </a:pPr>
            <a:r>
              <a:t> Hands-On Experience</a:t>
            </a:r>
          </a:p>
          <a:p>
            <a:pPr marL="754380" lvl="1" indent="-301752" defTabSz="905255">
              <a:spcBef>
                <a:spcPts val="900"/>
              </a:spcBef>
              <a:defRPr sz="2376"/>
            </a:pPr>
            <a:r>
              <a:t>Use radio astronomy-related software</a:t>
            </a:r>
          </a:p>
          <a:p>
            <a:pPr marL="754380" lvl="1" indent="-301752" defTabSz="905255">
              <a:spcBef>
                <a:spcPts val="900"/>
              </a:spcBef>
              <a:defRPr sz="2376"/>
            </a:pPr>
            <a:r>
              <a:t>Specifically by using VLASS data and Raspberry Pis to analyze astronomical data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Nine</a:t>
            </a:r>
          </a:p>
        </p:txBody>
      </p:sp>
      <p:sp>
        <p:nvSpPr>
          <p:cNvPr id="176" name="Content Placeholder 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NINE hubs will:</a:t>
            </a:r>
          </a:p>
          <a:p>
            <a:pPr>
              <a:defRPr sz="2400"/>
            </a:pPr>
            <a:r>
              <a:t>Serve as training grounds for development at each home location</a:t>
            </a:r>
          </a:p>
          <a:p>
            <a:pPr>
              <a:defRPr sz="2400"/>
            </a:pPr>
            <a:r>
              <a:t>Serve as a facilitator for encouraging additional NINE applications</a:t>
            </a:r>
          </a:p>
          <a:p>
            <a:pPr>
              <a:defRPr sz="2400"/>
            </a:pPr>
            <a:r>
              <a:t>Offer opportunities for NRAO employees and/or other Hub Trainers to deploy for short periods of study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VLASS: Very Large array sky survey</a:t>
            </a:r>
          </a:p>
        </p:txBody>
      </p:sp>
      <p:sp>
        <p:nvSpPr>
          <p:cNvPr id="167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756379" y="2028432"/>
            <a:ext cx="9603276" cy="345061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8000"/>
              </a:lnSpc>
              <a:defRPr sz="2200"/>
            </a:pPr>
            <a:r>
              <a:rPr dirty="0"/>
              <a:t>All-sky survey at a frequency of 3GHz (S-band)</a:t>
            </a:r>
          </a:p>
          <a:p>
            <a:pPr>
              <a:lnSpc>
                <a:spcPct val="108000"/>
              </a:lnSpc>
              <a:defRPr sz="2200"/>
            </a:pPr>
            <a:r>
              <a:rPr dirty="0"/>
              <a:t>3 epochs, 1 epoch every 3 years</a:t>
            </a:r>
          </a:p>
          <a:p>
            <a:pPr>
              <a:lnSpc>
                <a:spcPct val="108000"/>
              </a:lnSpc>
              <a:defRPr sz="2200"/>
            </a:pPr>
            <a:r>
              <a:rPr dirty="0"/>
              <a:t>Uses O</a:t>
            </a:r>
            <a:r>
              <a:rPr lang="en-US" dirty="0"/>
              <a:t>n-</a:t>
            </a:r>
            <a:r>
              <a:rPr dirty="0"/>
              <a:t>T</a:t>
            </a:r>
            <a:r>
              <a:rPr lang="en-US" dirty="0"/>
              <a:t>he-</a:t>
            </a:r>
            <a:r>
              <a:rPr dirty="0"/>
              <a:t>F</a:t>
            </a:r>
            <a:r>
              <a:rPr lang="en-US" dirty="0"/>
              <a:t>ly</a:t>
            </a:r>
            <a:r>
              <a:rPr dirty="0"/>
              <a:t> mosaicking in order to do multi-epoch coverage</a:t>
            </a:r>
          </a:p>
          <a:p>
            <a:pPr>
              <a:lnSpc>
                <a:spcPct val="108000"/>
              </a:lnSpc>
              <a:defRPr sz="2200"/>
            </a:pPr>
            <a:r>
              <a:rPr dirty="0"/>
              <a:t>Observed the first half of the first epoch (roughly 17,000 </a:t>
            </a:r>
            <a:r>
              <a:rPr dirty="0" err="1"/>
              <a:t>sq</a:t>
            </a:r>
            <a:r>
              <a:rPr dirty="0"/>
              <a:t> deg)(Sep 2017 - Feb2018)</a:t>
            </a:r>
          </a:p>
          <a:p>
            <a:pPr>
              <a:lnSpc>
                <a:spcPct val="108000"/>
              </a:lnSpc>
              <a:defRPr sz="2200"/>
            </a:pPr>
            <a:r>
              <a:rPr dirty="0"/>
              <a:t>16,500 </a:t>
            </a:r>
            <a:r>
              <a:rPr dirty="0" err="1"/>
              <a:t>sq</a:t>
            </a:r>
            <a:r>
              <a:rPr dirty="0"/>
              <a:t> deg of quick look images were released to the community so far</a:t>
            </a:r>
          </a:p>
          <a:p>
            <a:pPr>
              <a:lnSpc>
                <a:spcPct val="108000"/>
              </a:lnSpc>
              <a:defRPr sz="2200"/>
            </a:pPr>
            <a:r>
              <a:rPr dirty="0"/>
              <a:t>Equivalent  to 5s of time on source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VLASS: Very Large array sky survey</a:t>
            </a:r>
          </a:p>
        </p:txBody>
      </p:sp>
      <p:sp>
        <p:nvSpPr>
          <p:cNvPr id="170" name="Content Placeholder 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rPr dirty="0"/>
              <a:t>1x1 degree images</a:t>
            </a:r>
          </a:p>
          <a:p>
            <a:pPr>
              <a:defRPr sz="2400"/>
            </a:pPr>
            <a:r>
              <a:rPr dirty="0"/>
              <a:t>Stokes I continuum, </a:t>
            </a:r>
            <a:r>
              <a:rPr lang="en-US" dirty="0"/>
              <a:t>U and Q</a:t>
            </a:r>
            <a:r>
              <a:rPr dirty="0"/>
              <a:t> polarizations</a:t>
            </a:r>
          </a:p>
          <a:p>
            <a:pPr>
              <a:defRPr sz="2400"/>
            </a:pPr>
            <a:r>
              <a:rPr dirty="0" err="1"/>
              <a:t>Quicklook</a:t>
            </a:r>
            <a:r>
              <a:rPr dirty="0"/>
              <a:t> images: 3722x3722</a:t>
            </a:r>
          </a:p>
          <a:p>
            <a:pPr>
              <a:defRPr sz="2400"/>
            </a:pPr>
            <a:r>
              <a:t>1 </a:t>
            </a:r>
            <a:r>
              <a:rPr dirty="0"/>
              <a:t>pixels =1.0 arcsec</a:t>
            </a:r>
          </a:p>
          <a:p>
            <a:pPr>
              <a:defRPr sz="2400"/>
            </a:pPr>
            <a:r>
              <a:rPr dirty="0"/>
              <a:t>Expected number of sources ~5 million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Project Goal</a:t>
            </a:r>
          </a:p>
        </p:txBody>
      </p:sp>
      <p:sp>
        <p:nvSpPr>
          <p:cNvPr id="210" name="Content Placeholder 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Lean to create a GUI via python</a:t>
            </a:r>
          </a:p>
          <a:p>
            <a:pPr>
              <a:defRPr sz="2400"/>
            </a:pPr>
            <a:r>
              <a:t>Make a project that is re-creatable (to an extent) on a shorter time scale</a:t>
            </a:r>
          </a:p>
          <a:p>
            <a:pPr>
              <a:defRPr sz="2400"/>
            </a:pPr>
            <a:r>
              <a:t>Advance my own python skills</a:t>
            </a:r>
          </a:p>
          <a:p>
            <a:pPr>
              <a:defRPr sz="2400"/>
            </a:pPr>
            <a:r>
              <a:t>Use Raspberry Pi to analyze VLASS data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Curriculum Requirements</a:t>
            </a:r>
          </a:p>
        </p:txBody>
      </p:sp>
      <p:sp>
        <p:nvSpPr>
          <p:cNvPr id="17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451579" y="2053832"/>
            <a:ext cx="9603276" cy="3450614"/>
          </a:xfrm>
          <a:prstGeom prst="rect">
            <a:avLst/>
          </a:prstGeom>
        </p:spPr>
        <p:txBody>
          <a:bodyPr/>
          <a:lstStyle/>
          <a:p>
            <a:pPr marL="198881" indent="-198881" defTabSz="795527">
              <a:spcBef>
                <a:spcPts val="800"/>
              </a:spcBef>
              <a:defRPr sz="1740"/>
            </a:pPr>
            <a:r>
              <a:t>Basic python knowledge</a:t>
            </a:r>
          </a:p>
          <a:p>
            <a:pPr marL="198881" indent="-198881" defTabSz="795527">
              <a:spcBef>
                <a:spcPts val="800"/>
              </a:spcBef>
              <a:defRPr sz="1740"/>
            </a:pPr>
            <a:r>
              <a:t>Strong math skills (ie: calculus I)</a:t>
            </a:r>
          </a:p>
          <a:p>
            <a:pPr marL="198881" indent="-198881" defTabSz="795527">
              <a:spcBef>
                <a:spcPts val="800"/>
              </a:spcBef>
              <a:defRPr sz="1740"/>
            </a:pPr>
            <a:r>
              <a:t>Basic statistical knowledge</a:t>
            </a:r>
          </a:p>
          <a:p>
            <a:pPr marL="198881" indent="-198881" defTabSz="795527">
              <a:spcBef>
                <a:spcPts val="800"/>
              </a:spcBef>
              <a:defRPr sz="1740"/>
            </a:pPr>
            <a:r>
              <a:t>VLASS observational parameters and imaging products</a:t>
            </a:r>
          </a:p>
          <a:p>
            <a:pPr marL="198881" indent="-198881" defTabSz="795527">
              <a:spcBef>
                <a:spcPts val="800"/>
              </a:spcBef>
              <a:defRPr sz="1740"/>
            </a:pPr>
            <a:r>
              <a:t>Python modules: Astropy, PyQt5, Numpy, Matplotlib, wget, pygame, pathlib</a:t>
            </a:r>
          </a:p>
          <a:p>
            <a:pPr marL="198881" indent="-198881" defTabSz="795527">
              <a:spcBef>
                <a:spcPts val="800"/>
              </a:spcBef>
              <a:defRPr sz="1740"/>
            </a:pPr>
            <a:r>
              <a:t>Knowledge of astronomical coordinate systems and image manipulation</a:t>
            </a:r>
          </a:p>
          <a:p>
            <a:pPr marL="198881" indent="-198881" defTabSz="795527">
              <a:spcBef>
                <a:spcPts val="800"/>
              </a:spcBef>
              <a:defRPr sz="1740"/>
            </a:pPr>
            <a:r>
              <a:t>Monitor, mouse, and keyboard</a:t>
            </a:r>
          </a:p>
          <a:p>
            <a:pPr marL="198881" indent="-198881" defTabSz="795527">
              <a:spcBef>
                <a:spcPts val="800"/>
              </a:spcBef>
              <a:defRPr sz="1740"/>
            </a:pPr>
            <a:r>
              <a:t>Raspberry Pi 3b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0000FF"/>
      </a:hlink>
      <a:folHlink>
        <a:srgbClr val="FF00FF"/>
      </a:folHlink>
    </a:clrScheme>
    <a:fontScheme name="Gallery">
      <a:majorFont>
        <a:latin typeface="Helvetica"/>
        <a:ea typeface="Helvetica"/>
        <a:cs typeface="Helvetica"/>
      </a:majorFont>
      <a:minorFont>
        <a:latin typeface="Gill Sans MT"/>
        <a:ea typeface="Gill Sans MT"/>
        <a:cs typeface="Gill Sans MT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0000FF"/>
      </a:hlink>
      <a:folHlink>
        <a:srgbClr val="FF00FF"/>
      </a:folHlink>
    </a:clrScheme>
    <a:fontScheme name="Gallery">
      <a:majorFont>
        <a:latin typeface="Helvetica"/>
        <a:ea typeface="Helvetica"/>
        <a:cs typeface="Helvetica"/>
      </a:majorFont>
      <a:minorFont>
        <a:latin typeface="Gill Sans MT"/>
        <a:ea typeface="Gill Sans MT"/>
        <a:cs typeface="Gill Sans MT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634</Words>
  <Application>Microsoft Office PowerPoint</Application>
  <PresentationFormat>Widescreen</PresentationFormat>
  <Paragraphs>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Gill Sans MT</vt:lpstr>
      <vt:lpstr>Gallery</vt:lpstr>
      <vt:lpstr>NRAO NINE  Raspberry Pi project</vt:lpstr>
      <vt:lpstr>PowerPoint Presentation</vt:lpstr>
      <vt:lpstr>PowerPoint Presentation</vt:lpstr>
      <vt:lpstr>National and International Non-Traditional Exchange (NINE) Program</vt:lpstr>
      <vt:lpstr>Nine</vt:lpstr>
      <vt:lpstr>VLASS: Very Large array sky survey</vt:lpstr>
      <vt:lpstr>VLASS: Very Large array sky survey</vt:lpstr>
      <vt:lpstr>Project Goal</vt:lpstr>
      <vt:lpstr>Curriculum Requirements</vt:lpstr>
      <vt:lpstr>UVI’s NRAO NINE Program</vt:lpstr>
      <vt:lpstr>UVI’s NRAO NINE Program</vt:lpstr>
      <vt:lpstr>Lessons Learnt</vt:lpstr>
      <vt:lpstr>In the beginning there was…</vt:lpstr>
      <vt:lpstr>PowerPoint Presentation</vt:lpstr>
      <vt:lpstr>PowerPoint Presentation</vt:lpstr>
      <vt:lpstr>PowerPoint Presentation</vt:lpstr>
      <vt:lpstr>PowerPoint Presentation</vt:lpstr>
      <vt:lpstr>Future Work </vt:lpstr>
      <vt:lpstr>Lessons Learnt</vt:lpstr>
      <vt:lpstr>Credit and Special 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NRAO NINE  Raspberry Pi project</dc:title>
  <dc:creator>Alexander</dc:creator>
  <cp:lastModifiedBy>Matthew Fortenberry</cp:lastModifiedBy>
  <cp:revision>10</cp:revision>
  <dcterms:modified xsi:type="dcterms:W3CDTF">2018-07-23T18:14:12Z</dcterms:modified>
</cp:coreProperties>
</file>